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9.jpg" ContentType="image/pn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Lst>
  <p:notesMasterIdLst>
    <p:notesMasterId r:id="rId54"/>
  </p:notesMasterIdLst>
  <p:sldIdLst>
    <p:sldId id="372" r:id="rId6"/>
    <p:sldId id="430" r:id="rId7"/>
    <p:sldId id="376" r:id="rId8"/>
    <p:sldId id="377" r:id="rId9"/>
    <p:sldId id="388" r:id="rId10"/>
    <p:sldId id="378" r:id="rId11"/>
    <p:sldId id="389" r:id="rId12"/>
    <p:sldId id="390" r:id="rId13"/>
    <p:sldId id="391" r:id="rId14"/>
    <p:sldId id="392" r:id="rId15"/>
    <p:sldId id="435" r:id="rId16"/>
    <p:sldId id="436" r:id="rId17"/>
    <p:sldId id="434" r:id="rId18"/>
    <p:sldId id="393" r:id="rId19"/>
    <p:sldId id="394" r:id="rId20"/>
    <p:sldId id="395" r:id="rId21"/>
    <p:sldId id="396" r:id="rId22"/>
    <p:sldId id="439" r:id="rId23"/>
    <p:sldId id="401" r:id="rId24"/>
    <p:sldId id="402" r:id="rId25"/>
    <p:sldId id="403" r:id="rId26"/>
    <p:sldId id="405" r:id="rId27"/>
    <p:sldId id="404" r:id="rId28"/>
    <p:sldId id="406" r:id="rId29"/>
    <p:sldId id="407" r:id="rId30"/>
    <p:sldId id="408" r:id="rId31"/>
    <p:sldId id="409" r:id="rId32"/>
    <p:sldId id="410" r:id="rId33"/>
    <p:sldId id="411" r:id="rId34"/>
    <p:sldId id="412" r:id="rId35"/>
    <p:sldId id="413" r:id="rId36"/>
    <p:sldId id="414" r:id="rId37"/>
    <p:sldId id="416" r:id="rId38"/>
    <p:sldId id="417" r:id="rId39"/>
    <p:sldId id="438" r:id="rId40"/>
    <p:sldId id="437" r:id="rId41"/>
    <p:sldId id="426" r:id="rId42"/>
    <p:sldId id="440" r:id="rId43"/>
    <p:sldId id="418" r:id="rId44"/>
    <p:sldId id="419" r:id="rId45"/>
    <p:sldId id="421" r:id="rId46"/>
    <p:sldId id="422" r:id="rId47"/>
    <p:sldId id="433" r:id="rId48"/>
    <p:sldId id="431" r:id="rId49"/>
    <p:sldId id="432" r:id="rId50"/>
    <p:sldId id="423" r:id="rId51"/>
    <p:sldId id="374" r:id="rId52"/>
    <p:sldId id="428" r:id="rId53"/>
  </p:sldIdLst>
  <p:sldSz cx="12436475" cy="6994525"/>
  <p:notesSz cx="7010400" cy="9296400"/>
  <p:defaultTex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4FC881-8335-C94F-91BE-442C26D09057}">
          <p14:sldIdLst>
            <p14:sldId id="372"/>
            <p14:sldId id="430"/>
            <p14:sldId id="376"/>
            <p14:sldId id="377"/>
          </p14:sldIdLst>
        </p14:section>
        <p14:section name="WhyNetOnLinuxOSX" id="{95CBB180-2A01-EF4F-B89F-A56A2A3D64F7}">
          <p14:sldIdLst>
            <p14:sldId id="388"/>
            <p14:sldId id="378"/>
            <p14:sldId id="389"/>
            <p14:sldId id="390"/>
            <p14:sldId id="391"/>
            <p14:sldId id="392"/>
          </p14:sldIdLst>
        </p14:section>
        <p14:section name="The Easy Way" id="{ADB00A12-4A27-A548-B27B-A83924DFD2B5}">
          <p14:sldIdLst>
            <p14:sldId id="435"/>
            <p14:sldId id="436"/>
            <p14:sldId id="434"/>
          </p14:sldIdLst>
        </p14:section>
        <p14:section name="GettingSetup" id="{CA71B392-F6DB-F547-998A-C076CC7CFE93}">
          <p14:sldIdLst>
            <p14:sldId id="393"/>
            <p14:sldId id="394"/>
            <p14:sldId id="395"/>
            <p14:sldId id="396"/>
            <p14:sldId id="439"/>
          </p14:sldIdLst>
        </p14:section>
        <p14:section name="CreatingAnApp" id="{2B1D7772-65E9-6A43-81D1-06ED617C29DC}">
          <p14:sldIdLst>
            <p14:sldId id="401"/>
            <p14:sldId id="402"/>
            <p14:sldId id="403"/>
            <p14:sldId id="405"/>
            <p14:sldId id="404"/>
            <p14:sldId id="406"/>
          </p14:sldIdLst>
        </p14:section>
        <p14:section name="RunningAspNet" id="{0EB0D987-982C-A047-806F-B960796E55A7}">
          <p14:sldIdLst>
            <p14:sldId id="407"/>
            <p14:sldId id="408"/>
            <p14:sldId id="409"/>
            <p14:sldId id="410"/>
            <p14:sldId id="411"/>
            <p14:sldId id="412"/>
          </p14:sldIdLst>
        </p14:section>
        <p14:section name="Misc" id="{471595FA-C038-5640-9735-2798A488F422}">
          <p14:sldIdLst>
            <p14:sldId id="413"/>
            <p14:sldId id="414"/>
            <p14:sldId id="416"/>
            <p14:sldId id="417"/>
            <p14:sldId id="438"/>
            <p14:sldId id="437"/>
            <p14:sldId id="426"/>
            <p14:sldId id="440"/>
          </p14:sldIdLst>
        </p14:section>
        <p14:section name="WrapUp" id="{AFED5EE9-CA72-E144-B1BB-B540CC892950}">
          <p14:sldIdLst>
            <p14:sldId id="418"/>
            <p14:sldId id="419"/>
            <p14:sldId id="421"/>
            <p14:sldId id="422"/>
            <p14:sldId id="433"/>
            <p14:sldId id="431"/>
            <p14:sldId id="432"/>
            <p14:sldId id="423"/>
            <p14:sldId id="374"/>
            <p14:sldId id="428"/>
          </p14:sldIdLst>
        </p14:section>
      </p14:sectionLst>
    </p:ext>
    <p:ext uri="{EFAFB233-063F-42B5-8137-9DF3F51BA10A}">
      <p15:sldGuideLst xmlns:p15="http://schemas.microsoft.com/office/powerpoint/2012/main">
        <p15:guide id="1" orient="horz" pos="2203" userDrawn="1">
          <p15:clr>
            <a:srgbClr val="A4A3A4"/>
          </p15:clr>
        </p15:guide>
        <p15:guide id="2" pos="3917" userDrawn="1">
          <p15:clr>
            <a:srgbClr val="A4A3A4"/>
          </p15:clr>
        </p15:guide>
        <p15:guide id="3" pos="173" userDrawn="1">
          <p15:clr>
            <a:srgbClr val="A4A3A4"/>
          </p15:clr>
        </p15:guide>
        <p15:guide id="4" pos="749" userDrawn="1">
          <p15:clr>
            <a:srgbClr val="A4A3A4"/>
          </p15:clr>
        </p15:guide>
        <p15:guide id="5" pos="1325" userDrawn="1">
          <p15:clr>
            <a:srgbClr val="A4A3A4"/>
          </p15:clr>
        </p15:guide>
        <p15:guide id="6" pos="1901" userDrawn="1">
          <p15:clr>
            <a:srgbClr val="A4A3A4"/>
          </p15:clr>
        </p15:guide>
        <p15:guide id="7" pos="2477" userDrawn="1">
          <p15:clr>
            <a:srgbClr val="A4A3A4"/>
          </p15:clr>
        </p15:guide>
        <p15:guide id="8" pos="3053" userDrawn="1">
          <p15:clr>
            <a:srgbClr val="A4A3A4"/>
          </p15:clr>
        </p15:guide>
        <p15:guide id="9" pos="3629" userDrawn="1">
          <p15:clr>
            <a:srgbClr val="A4A3A4"/>
          </p15:clr>
        </p15:guide>
        <p15:guide id="10" pos="4205" userDrawn="1">
          <p15:clr>
            <a:srgbClr val="A4A3A4"/>
          </p15:clr>
        </p15:guide>
        <p15:guide id="11" pos="4781" userDrawn="1">
          <p15:clr>
            <a:srgbClr val="A4A3A4"/>
          </p15:clr>
        </p15:guide>
        <p15:guide id="12" pos="5357" userDrawn="1">
          <p15:clr>
            <a:srgbClr val="A4A3A4"/>
          </p15:clr>
        </p15:guide>
        <p15:guide id="13" pos="5933" userDrawn="1">
          <p15:clr>
            <a:srgbClr val="A4A3A4"/>
          </p15:clr>
        </p15:guide>
        <p15:guide id="14" pos="6509" userDrawn="1">
          <p15:clr>
            <a:srgbClr val="A4A3A4"/>
          </p15:clr>
        </p15:guide>
        <p15:guide id="15" pos="7085" userDrawn="1">
          <p15:clr>
            <a:srgbClr val="A4A3A4"/>
          </p15:clr>
        </p15:guide>
        <p15:guide id="16" pos="7661" userDrawn="1">
          <p15:clr>
            <a:srgbClr val="A4A3A4"/>
          </p15:clr>
        </p15:guide>
        <p15:guide id="17" orient="horz" pos="1915" userDrawn="1">
          <p15:clr>
            <a:srgbClr val="A4A3A4"/>
          </p15:clr>
        </p15:guide>
        <p15:guide id="18" orient="horz" pos="1339" userDrawn="1">
          <p15:clr>
            <a:srgbClr val="A4A3A4"/>
          </p15:clr>
        </p15:guide>
        <p15:guide id="19" orient="horz" pos="763" userDrawn="1">
          <p15:clr>
            <a:srgbClr val="A4A3A4"/>
          </p15:clr>
        </p15:guide>
        <p15:guide id="20" orient="horz" pos="187" userDrawn="1">
          <p15:clr>
            <a:srgbClr val="A4A3A4"/>
          </p15:clr>
        </p15:guide>
        <p15:guide id="21" orient="horz" pos="2491" userDrawn="1">
          <p15:clr>
            <a:srgbClr val="A4A3A4"/>
          </p15:clr>
        </p15:guide>
        <p15:guide id="22" orient="horz" pos="2779" userDrawn="1">
          <p15:clr>
            <a:srgbClr val="A4A3A4"/>
          </p15:clr>
        </p15:guide>
        <p15:guide id="23" orient="horz" pos="3355" userDrawn="1">
          <p15:clr>
            <a:srgbClr val="A4A3A4"/>
          </p15:clr>
        </p15:guide>
        <p15:guide id="24" orient="horz" pos="3931" userDrawn="1">
          <p15:clr>
            <a:srgbClr val="A4A3A4"/>
          </p15:clr>
        </p15:guide>
        <p15:guide id="25" orient="horz" pos="4219" userDrawn="1">
          <p15:clr>
            <a:srgbClr val="A4A3A4"/>
          </p15:clr>
        </p15:guide>
        <p15:guide id="26" orient="horz" pos="3067" userDrawn="1">
          <p15:clr>
            <a:srgbClr val="A4A3A4"/>
          </p15:clr>
        </p15:guide>
        <p15:guide id="27" orient="horz" pos="11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Goggin" initials="TG" lastIdx="1" clrIdx="0">
    <p:extLst/>
  </p:cmAuthor>
  <p:cmAuthor id="2" name="Sigurd Gustafsson" initials="SG" lastIdx="6" clrIdx="1">
    <p:extLst/>
  </p:cmAuthor>
  <p:cmAuthor id="3" name="Erik Wirsing" initials="EW" lastIdx="2" clrIdx="2">
    <p:extLst/>
  </p:cmAuthor>
  <p:cmAuthor id="4" name="Nikki Thomas" initials="NT" lastIdx="22" clrIdx="3">
    <p:extLst/>
  </p:cmAuthor>
  <p:cmAuthor id="5" name="Dan Kogan" initials="DK" lastIdx="1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8217A"/>
    <a:srgbClr val="FFFFFF"/>
    <a:srgbClr val="B4009E"/>
    <a:srgbClr val="FF8C00"/>
    <a:srgbClr val="9E32B8"/>
    <a:srgbClr val="E67E00"/>
    <a:srgbClr val="505050"/>
    <a:srgbClr val="FFB900"/>
    <a:srgbClr val="6DC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6" autoAdjust="0"/>
    <p:restoredTop sz="89764" autoAdjust="0"/>
  </p:normalViewPr>
  <p:slideViewPr>
    <p:cSldViewPr snapToGrid="0">
      <p:cViewPr>
        <p:scale>
          <a:sx n="90" d="100"/>
          <a:sy n="90" d="100"/>
        </p:scale>
        <p:origin x="144" y="776"/>
      </p:cViewPr>
      <p:guideLst>
        <p:guide orient="horz" pos="2203"/>
        <p:guide pos="3917"/>
        <p:guide pos="173"/>
        <p:guide pos="749"/>
        <p:guide pos="1325"/>
        <p:guide pos="1901"/>
        <p:guide pos="2477"/>
        <p:guide pos="3053"/>
        <p:guide pos="3629"/>
        <p:guide pos="4205"/>
        <p:guide pos="4781"/>
        <p:guide pos="5357"/>
        <p:guide pos="5933"/>
        <p:guide pos="6509"/>
        <p:guide pos="7085"/>
        <p:guide pos="7661"/>
        <p:guide orient="horz" pos="1915"/>
        <p:guide orient="horz" pos="1339"/>
        <p:guide orient="horz" pos="763"/>
        <p:guide orient="horz" pos="187"/>
        <p:guide orient="horz" pos="2491"/>
        <p:guide orient="horz" pos="2779"/>
        <p:guide orient="horz" pos="3355"/>
        <p:guide orient="horz" pos="3931"/>
        <p:guide orient="horz" pos="4219"/>
        <p:guide orient="horz" pos="3067"/>
        <p:guide orient="horz" pos="111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notesMaster" Target="notesMasters/notes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8E78A-A351-4395-B362-09D2621381FE}"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5AA741D9-05C3-4211-85CD-DB4F699D8B36}">
      <dgm:prSet phldrT="[Text]" custT="1"/>
      <dgm:spPr/>
      <dgm:t>
        <a:bodyPr/>
        <a:lstStyle/>
        <a:p>
          <a:endParaRPr lang="en-US" sz="2400" dirty="0">
            <a:latin typeface="+mj-lt"/>
          </a:endParaRPr>
        </a:p>
      </dgm:t>
    </dgm:pt>
    <dgm:pt modelId="{AE59F2E6-23EF-4140-8E28-B26F32517D4D}" type="parTrans" cxnId="{E5112AA6-EDDA-433D-99CD-F4B021BF1565}">
      <dgm:prSet/>
      <dgm:spPr/>
      <dgm:t>
        <a:bodyPr/>
        <a:lstStyle/>
        <a:p>
          <a:endParaRPr lang="en-US" sz="1200"/>
        </a:p>
      </dgm:t>
    </dgm:pt>
    <dgm:pt modelId="{63BAAFEA-BE2E-43D6-B180-53A7F8CABF76}" type="sibTrans" cxnId="{E5112AA6-EDDA-433D-99CD-F4B021BF1565}">
      <dgm:prSet/>
      <dgm:spPr/>
      <dgm:t>
        <a:bodyPr/>
        <a:lstStyle/>
        <a:p>
          <a:endParaRPr lang="en-US" sz="1200"/>
        </a:p>
      </dgm:t>
    </dgm:pt>
    <dgm:pt modelId="{014898E0-7551-4D69-9612-6407128F9117}">
      <dgm:prSet phldrT="[Text]" custT="1"/>
      <dgm:spPr/>
      <dgm:t>
        <a:bodyPr/>
        <a:lstStyle/>
        <a:p>
          <a:r>
            <a:rPr lang="en-US" sz="2400" dirty="0" smtClean="0">
              <a:latin typeface="+mj-lt"/>
            </a:rPr>
            <a:t>.NET Core already installed as part of VS2015</a:t>
          </a:r>
          <a:endParaRPr lang="en-US" sz="2400" dirty="0">
            <a:latin typeface="+mj-lt"/>
          </a:endParaRPr>
        </a:p>
      </dgm:t>
    </dgm:pt>
    <dgm:pt modelId="{085DB5A9-57ED-40F1-977E-8675681E090B}" type="parTrans" cxnId="{E7256C40-586E-4C73-8C8A-3159192F9CC5}">
      <dgm:prSet/>
      <dgm:spPr/>
      <dgm:t>
        <a:bodyPr/>
        <a:lstStyle/>
        <a:p>
          <a:endParaRPr lang="en-US" sz="1200"/>
        </a:p>
      </dgm:t>
    </dgm:pt>
    <dgm:pt modelId="{2FCCA4CE-23B6-455A-8408-48170BA31F75}" type="sibTrans" cxnId="{E7256C40-586E-4C73-8C8A-3159192F9CC5}">
      <dgm:prSet/>
      <dgm:spPr/>
      <dgm:t>
        <a:bodyPr/>
        <a:lstStyle/>
        <a:p>
          <a:endParaRPr lang="en-US" sz="1200"/>
        </a:p>
      </dgm:t>
    </dgm:pt>
    <dgm:pt modelId="{D2DF326F-EBF2-4E7E-8256-BB80E9AD4A29}">
      <dgm:prSet phldrT="[Text]" custT="1"/>
      <dgm:spPr/>
      <dgm:t>
        <a:bodyPr/>
        <a:lstStyle/>
        <a:p>
          <a:endParaRPr lang="en-US" sz="2400" dirty="0">
            <a:latin typeface="+mj-lt"/>
          </a:endParaRPr>
        </a:p>
      </dgm:t>
    </dgm:pt>
    <dgm:pt modelId="{242EB5F6-3921-4537-9569-92F9D9ECD546}" type="parTrans" cxnId="{657AFAD3-A891-4540-8A24-C1A0DC659458}">
      <dgm:prSet/>
      <dgm:spPr/>
      <dgm:t>
        <a:bodyPr/>
        <a:lstStyle/>
        <a:p>
          <a:endParaRPr lang="en-US" sz="1200"/>
        </a:p>
      </dgm:t>
    </dgm:pt>
    <dgm:pt modelId="{EA90C8D2-CC77-46B3-AA11-0C14360EA823}" type="sibTrans" cxnId="{657AFAD3-A891-4540-8A24-C1A0DC659458}">
      <dgm:prSet/>
      <dgm:spPr/>
      <dgm:t>
        <a:bodyPr/>
        <a:lstStyle/>
        <a:p>
          <a:endParaRPr lang="en-US" sz="1200"/>
        </a:p>
      </dgm:t>
    </dgm:pt>
    <dgm:pt modelId="{38DDC9A5-8620-49FD-85D9-0B88E8B803C9}">
      <dgm:prSet phldrT="[Text]" custT="1"/>
      <dgm:spPr/>
      <dgm:t>
        <a:bodyPr/>
        <a:lstStyle/>
        <a:p>
          <a:r>
            <a:rPr lang="en-US" sz="2400" dirty="0" smtClean="0">
              <a:latin typeface="+mj-lt"/>
            </a:rPr>
            <a:t>Curl DNVM</a:t>
          </a:r>
          <a:endParaRPr lang="en-US" sz="2400" dirty="0">
            <a:latin typeface="+mj-lt"/>
          </a:endParaRPr>
        </a:p>
      </dgm:t>
    </dgm:pt>
    <dgm:pt modelId="{91337164-1E9E-4EBF-AC95-ACD0B47B7DE2}" type="parTrans" cxnId="{2546F813-B781-40B6-8DC5-9D16A6B3127B}">
      <dgm:prSet/>
      <dgm:spPr/>
      <dgm:t>
        <a:bodyPr/>
        <a:lstStyle/>
        <a:p>
          <a:endParaRPr lang="en-US" sz="1200"/>
        </a:p>
      </dgm:t>
    </dgm:pt>
    <dgm:pt modelId="{1BB75C4D-0250-4A86-8306-2DFB9A7B9FFD}" type="sibTrans" cxnId="{2546F813-B781-40B6-8DC5-9D16A6B3127B}">
      <dgm:prSet/>
      <dgm:spPr/>
      <dgm:t>
        <a:bodyPr/>
        <a:lstStyle/>
        <a:p>
          <a:endParaRPr lang="en-US" sz="1200"/>
        </a:p>
      </dgm:t>
    </dgm:pt>
    <dgm:pt modelId="{7A4A0C8C-1D80-4910-9502-7887F2EFD635}">
      <dgm:prSet phldrT="[Text]" custT="1"/>
      <dgm:spPr/>
      <dgm:t>
        <a:bodyPr/>
        <a:lstStyle/>
        <a:p>
          <a:endParaRPr lang="en-US" sz="2400" dirty="0">
            <a:latin typeface="+mj-lt"/>
          </a:endParaRPr>
        </a:p>
      </dgm:t>
    </dgm:pt>
    <dgm:pt modelId="{E8A057C8-9C9C-4FE9-9F38-1812E786D6B3}" type="parTrans" cxnId="{6949631D-518C-4B4E-9020-903A6F55F5CA}">
      <dgm:prSet/>
      <dgm:spPr/>
      <dgm:t>
        <a:bodyPr/>
        <a:lstStyle/>
        <a:p>
          <a:endParaRPr lang="en-US" sz="1200"/>
        </a:p>
      </dgm:t>
    </dgm:pt>
    <dgm:pt modelId="{E7537469-A2E3-46C1-8914-0BCFF77550F0}" type="sibTrans" cxnId="{6949631D-518C-4B4E-9020-903A6F55F5CA}">
      <dgm:prSet/>
      <dgm:spPr/>
      <dgm:t>
        <a:bodyPr/>
        <a:lstStyle/>
        <a:p>
          <a:endParaRPr lang="en-US" sz="1200"/>
        </a:p>
      </dgm:t>
    </dgm:pt>
    <dgm:pt modelId="{DAEE233E-F91C-44AF-B4BD-FF0528A9B47A}">
      <dgm:prSet phldrT="[Text]" custT="1"/>
      <dgm:spPr/>
      <dgm:t>
        <a:bodyPr/>
        <a:lstStyle/>
        <a:p>
          <a:pPr marL="228600" lvl="1" indent="0" algn="l" defTabSz="1066800">
            <a:lnSpc>
              <a:spcPct val="90000"/>
            </a:lnSpc>
            <a:spcBef>
              <a:spcPct val="0"/>
            </a:spcBef>
            <a:spcAft>
              <a:spcPct val="15000"/>
            </a:spcAft>
            <a:buNone/>
          </a:pPr>
          <a:r>
            <a:rPr lang="en-US" sz="2400" dirty="0" smtClean="0">
              <a:latin typeface="+mj-lt"/>
            </a:rPr>
            <a:t>Curl</a:t>
          </a:r>
          <a:r>
            <a:rPr lang="en-US" sz="2400" baseline="0" dirty="0" smtClean="0">
              <a:latin typeface="+mj-lt"/>
            </a:rPr>
            <a:t> DNVM</a:t>
          </a:r>
          <a:endParaRPr lang="en-US" sz="2400" dirty="0">
            <a:latin typeface="+mj-lt"/>
          </a:endParaRPr>
        </a:p>
      </dgm:t>
    </dgm:pt>
    <dgm:pt modelId="{9D000043-2876-4A53-A9A9-B30CC2E626F9}" type="parTrans" cxnId="{795584A5-0CDC-4C52-9481-BE4CB9D66D19}">
      <dgm:prSet/>
      <dgm:spPr/>
      <dgm:t>
        <a:bodyPr/>
        <a:lstStyle/>
        <a:p>
          <a:endParaRPr lang="en-US" sz="1200"/>
        </a:p>
      </dgm:t>
    </dgm:pt>
    <dgm:pt modelId="{6A7270DA-31F2-4B82-B86A-CABDEF2405C3}" type="sibTrans" cxnId="{795584A5-0CDC-4C52-9481-BE4CB9D66D19}">
      <dgm:prSet/>
      <dgm:spPr/>
      <dgm:t>
        <a:bodyPr/>
        <a:lstStyle/>
        <a:p>
          <a:endParaRPr lang="en-US" sz="1200"/>
        </a:p>
      </dgm:t>
    </dgm:pt>
    <dgm:pt modelId="{F3A8A5CE-77CB-45F2-A3FD-582818DAFB4B}">
      <dgm:prSet custT="1"/>
      <dgm:spPr/>
      <dgm:t>
        <a:bodyPr/>
        <a:lstStyle/>
        <a:p>
          <a:endParaRPr lang="en-US" sz="2400" dirty="0">
            <a:latin typeface="+mj-lt"/>
          </a:endParaRPr>
        </a:p>
      </dgm:t>
    </dgm:pt>
    <dgm:pt modelId="{C82001E6-21E9-47EB-B663-4DD446851BD5}" type="parTrans" cxnId="{F7146DAB-C26B-4926-9CEF-A617CBACE72C}">
      <dgm:prSet/>
      <dgm:spPr/>
      <dgm:t>
        <a:bodyPr/>
        <a:lstStyle/>
        <a:p>
          <a:endParaRPr lang="en-US" sz="1200"/>
        </a:p>
      </dgm:t>
    </dgm:pt>
    <dgm:pt modelId="{93A1E5CA-FFC4-45A0-93BB-66844E3F47A6}" type="sibTrans" cxnId="{F7146DAB-C26B-4926-9CEF-A617CBACE72C}">
      <dgm:prSet/>
      <dgm:spPr/>
      <dgm:t>
        <a:bodyPr/>
        <a:lstStyle/>
        <a:p>
          <a:endParaRPr lang="en-US" sz="1200"/>
        </a:p>
      </dgm:t>
    </dgm:pt>
    <dgm:pt modelId="{D683C4DC-AD26-4465-BE4F-404FEB97A943}">
      <dgm:prSet custT="1"/>
      <dgm:spPr/>
      <dgm:t>
        <a:bodyPr/>
        <a:lstStyle/>
        <a:p>
          <a:pPr marL="228600" lvl="1" indent="0" algn="l" defTabSz="1066800">
            <a:lnSpc>
              <a:spcPct val="90000"/>
            </a:lnSpc>
            <a:spcBef>
              <a:spcPct val="0"/>
            </a:spcBef>
            <a:spcAft>
              <a:spcPct val="15000"/>
            </a:spcAft>
            <a:buNone/>
          </a:pPr>
          <a:r>
            <a:rPr lang="en-US" sz="2400" dirty="0" err="1" smtClean="0">
              <a:latin typeface="+mj-lt"/>
            </a:rPr>
            <a:t>Docker</a:t>
          </a:r>
          <a:endParaRPr lang="en-US" sz="2400" dirty="0" smtClean="0">
            <a:latin typeface="+mj-lt"/>
          </a:endParaRPr>
        </a:p>
      </dgm:t>
    </dgm:pt>
    <dgm:pt modelId="{F67243EF-76CE-435E-A7D6-2A6524DE840C}" type="parTrans" cxnId="{925E35A7-357B-4688-9579-E70EC90AEEC7}">
      <dgm:prSet/>
      <dgm:spPr/>
      <dgm:t>
        <a:bodyPr/>
        <a:lstStyle/>
        <a:p>
          <a:endParaRPr lang="en-US" sz="1200"/>
        </a:p>
      </dgm:t>
    </dgm:pt>
    <dgm:pt modelId="{3494AEB4-7DE9-4676-AE08-C29F305979DD}" type="sibTrans" cxnId="{925E35A7-357B-4688-9579-E70EC90AEEC7}">
      <dgm:prSet/>
      <dgm:spPr/>
      <dgm:t>
        <a:bodyPr/>
        <a:lstStyle/>
        <a:p>
          <a:endParaRPr lang="en-US" sz="1200"/>
        </a:p>
      </dgm:t>
    </dgm:pt>
    <dgm:pt modelId="{63120502-C2A9-4045-B0C5-EAA87827AA18}">
      <dgm:prSet phldrT="[Text]" custT="1"/>
      <dgm:spPr/>
      <dgm:t>
        <a:bodyPr/>
        <a:lstStyle/>
        <a:p>
          <a:r>
            <a:rPr lang="en-US" sz="2400" dirty="0" smtClean="0">
              <a:latin typeface="+mj-lt"/>
            </a:rPr>
            <a:t>Clone repo on GitHub and build from source</a:t>
          </a:r>
          <a:endParaRPr lang="en-US" sz="2400" dirty="0">
            <a:latin typeface="+mj-lt"/>
          </a:endParaRPr>
        </a:p>
      </dgm:t>
    </dgm:pt>
    <dgm:pt modelId="{75518C82-1994-4D07-BDEA-AEF4285FAADD}" type="parTrans" cxnId="{3868102A-6B6E-45E4-92B6-9675B8832D69}">
      <dgm:prSet/>
      <dgm:spPr/>
      <dgm:t>
        <a:bodyPr/>
        <a:lstStyle/>
        <a:p>
          <a:endParaRPr lang="en-US" sz="1200"/>
        </a:p>
      </dgm:t>
    </dgm:pt>
    <dgm:pt modelId="{814CC58C-CC04-41D1-BDC2-9DDDE8DF854C}" type="sibTrans" cxnId="{3868102A-6B6E-45E4-92B6-9675B8832D69}">
      <dgm:prSet/>
      <dgm:spPr/>
      <dgm:t>
        <a:bodyPr/>
        <a:lstStyle/>
        <a:p>
          <a:endParaRPr lang="en-US" sz="1200"/>
        </a:p>
      </dgm:t>
    </dgm:pt>
    <dgm:pt modelId="{A801F562-5B86-1145-8D6A-26C6B116F70C}">
      <dgm:prSet phldrT="[Text]" custT="1"/>
      <dgm:spPr/>
      <dgm:t>
        <a:bodyPr/>
        <a:lstStyle/>
        <a:p>
          <a:r>
            <a:rPr lang="en-US" sz="2400" dirty="0" smtClean="0">
              <a:latin typeface="+mj-lt"/>
            </a:rPr>
            <a:t>Install from</a:t>
          </a:r>
          <a:r>
            <a:rPr lang="en-US" sz="2400" baseline="0" dirty="0" smtClean="0">
              <a:latin typeface="+mj-lt"/>
            </a:rPr>
            <a:t> CMD/PS</a:t>
          </a:r>
          <a:endParaRPr lang="en-US" sz="2400" dirty="0">
            <a:latin typeface="+mj-lt"/>
          </a:endParaRPr>
        </a:p>
      </dgm:t>
    </dgm:pt>
    <dgm:pt modelId="{A8619B3B-C8F8-3641-A574-8062EC77DFF4}" type="parTrans" cxnId="{7DA1BB8A-6B18-454B-B6E3-7B9813D7D618}">
      <dgm:prSet/>
      <dgm:spPr/>
      <dgm:t>
        <a:bodyPr/>
        <a:lstStyle/>
        <a:p>
          <a:endParaRPr lang="en-US"/>
        </a:p>
      </dgm:t>
    </dgm:pt>
    <dgm:pt modelId="{364C6D4F-05D5-BF43-92ED-FFBE6D5C6EC2}" type="sibTrans" cxnId="{7DA1BB8A-6B18-454B-B6E3-7B9813D7D618}">
      <dgm:prSet/>
      <dgm:spPr/>
      <dgm:t>
        <a:bodyPr/>
        <a:lstStyle/>
        <a:p>
          <a:endParaRPr lang="en-US"/>
        </a:p>
      </dgm:t>
    </dgm:pt>
    <dgm:pt modelId="{3D9F069A-BFB3-5342-B23D-0266129B4C6D}">
      <dgm:prSet phldrT="[Text]" custT="1"/>
      <dgm:spPr/>
      <dgm:t>
        <a:bodyPr/>
        <a:lstStyle/>
        <a:p>
          <a:r>
            <a:rPr lang="en-US" sz="2400" dirty="0" smtClean="0">
              <a:latin typeface="+mj-lt"/>
            </a:rPr>
            <a:t>Install a DNX</a:t>
          </a:r>
          <a:endParaRPr lang="en-US" sz="2400" dirty="0">
            <a:latin typeface="+mj-lt"/>
          </a:endParaRPr>
        </a:p>
      </dgm:t>
    </dgm:pt>
    <dgm:pt modelId="{E4ACC46C-CB00-2D4F-9500-E6508D5B8164}" type="parTrans" cxnId="{D5026586-AF21-CF4D-8D91-1B6A019DFA81}">
      <dgm:prSet/>
      <dgm:spPr/>
      <dgm:t>
        <a:bodyPr/>
        <a:lstStyle/>
        <a:p>
          <a:endParaRPr lang="en-US"/>
        </a:p>
      </dgm:t>
    </dgm:pt>
    <dgm:pt modelId="{9864104B-6824-F04B-BD24-605CFF0CB6D9}" type="sibTrans" cxnId="{D5026586-AF21-CF4D-8D91-1B6A019DFA81}">
      <dgm:prSet/>
      <dgm:spPr/>
      <dgm:t>
        <a:bodyPr/>
        <a:lstStyle/>
        <a:p>
          <a:endParaRPr lang="en-US"/>
        </a:p>
      </dgm:t>
    </dgm:pt>
    <dgm:pt modelId="{9CEB76D7-D5EC-DE4F-803A-7A9A3C4CB23C}">
      <dgm:prSet phldrT="[Text]" custT="1"/>
      <dgm:spPr/>
      <dgm:t>
        <a:bodyPr/>
        <a:lstStyle/>
        <a:p>
          <a:r>
            <a:rPr lang="en-US" sz="2400" dirty="0" smtClean="0">
              <a:latin typeface="+mj-lt"/>
            </a:rPr>
            <a:t>Optionally install Mono</a:t>
          </a:r>
          <a:endParaRPr lang="en-US" sz="2400" dirty="0">
            <a:latin typeface="+mj-lt"/>
          </a:endParaRPr>
        </a:p>
      </dgm:t>
    </dgm:pt>
    <dgm:pt modelId="{DD6B50D8-96D5-8749-A125-D4688CB561C7}" type="parTrans" cxnId="{A88EA782-4BE2-3141-A9F3-62C1EC2AAAE3}">
      <dgm:prSet/>
      <dgm:spPr/>
      <dgm:t>
        <a:bodyPr/>
        <a:lstStyle/>
        <a:p>
          <a:endParaRPr lang="en-US"/>
        </a:p>
      </dgm:t>
    </dgm:pt>
    <dgm:pt modelId="{89A5CD73-3045-9E40-AF31-E79767FB0348}" type="sibTrans" cxnId="{A88EA782-4BE2-3141-A9F3-62C1EC2AAAE3}">
      <dgm:prSet/>
      <dgm:spPr/>
      <dgm:t>
        <a:bodyPr/>
        <a:lstStyle/>
        <a:p>
          <a:endParaRPr lang="en-US"/>
        </a:p>
      </dgm:t>
    </dgm:pt>
    <dgm:pt modelId="{FD29C720-4C24-8D46-B3D4-B42E8448EA6C}">
      <dgm:prSet phldrT="[Text]" custT="1"/>
      <dgm:spPr/>
      <dgm:t>
        <a:bodyPr/>
        <a:lstStyle/>
        <a:p>
          <a:pPr marL="228600" lvl="1" indent="0" algn="l" defTabSz="1066800">
            <a:lnSpc>
              <a:spcPct val="90000"/>
            </a:lnSpc>
            <a:spcBef>
              <a:spcPct val="0"/>
            </a:spcBef>
            <a:spcAft>
              <a:spcPct val="15000"/>
            </a:spcAft>
            <a:buNone/>
          </a:pPr>
          <a:r>
            <a:rPr lang="en-US" sz="2400" dirty="0" smtClean="0">
              <a:latin typeface="+mj-lt"/>
            </a:rPr>
            <a:t>Install </a:t>
          </a:r>
          <a:r>
            <a:rPr lang="en-US" sz="2400" dirty="0" err="1" smtClean="0">
              <a:latin typeface="+mj-lt"/>
            </a:rPr>
            <a:t>prereqs</a:t>
          </a:r>
          <a:endParaRPr lang="en-US" sz="2400" dirty="0">
            <a:latin typeface="+mj-lt"/>
          </a:endParaRPr>
        </a:p>
      </dgm:t>
    </dgm:pt>
    <dgm:pt modelId="{771EF0E2-9A1F-E447-B399-5C4C6AE10613}" type="parTrans" cxnId="{4B5BD1F9-D2CE-7748-97DA-9D39C87BAEDB}">
      <dgm:prSet/>
      <dgm:spPr/>
      <dgm:t>
        <a:bodyPr/>
        <a:lstStyle/>
        <a:p>
          <a:endParaRPr lang="en-US"/>
        </a:p>
      </dgm:t>
    </dgm:pt>
    <dgm:pt modelId="{69AAEB0E-4E95-184A-80E7-41297EC33D5E}" type="sibTrans" cxnId="{4B5BD1F9-D2CE-7748-97DA-9D39C87BAEDB}">
      <dgm:prSet/>
      <dgm:spPr/>
      <dgm:t>
        <a:bodyPr/>
        <a:lstStyle/>
        <a:p>
          <a:endParaRPr lang="en-US"/>
        </a:p>
      </dgm:t>
    </dgm:pt>
    <dgm:pt modelId="{FD9C9B78-8E7B-C148-9B38-6C4BB0C07217}">
      <dgm:prSet phldrT="[Text]" custT="1"/>
      <dgm:spPr/>
      <dgm:t>
        <a:bodyPr/>
        <a:lstStyle/>
        <a:p>
          <a:pPr marL="228600" lvl="1" indent="0" algn="l" defTabSz="1066800">
            <a:lnSpc>
              <a:spcPct val="90000"/>
            </a:lnSpc>
            <a:spcBef>
              <a:spcPct val="0"/>
            </a:spcBef>
            <a:spcAft>
              <a:spcPct val="15000"/>
            </a:spcAft>
            <a:buNone/>
          </a:pPr>
          <a:r>
            <a:rPr lang="en-US" sz="2400" dirty="0" smtClean="0">
              <a:latin typeface="+mj-lt"/>
            </a:rPr>
            <a:t>Install a DNX</a:t>
          </a:r>
          <a:endParaRPr lang="en-US" sz="2400" dirty="0">
            <a:latin typeface="+mj-lt"/>
          </a:endParaRPr>
        </a:p>
      </dgm:t>
    </dgm:pt>
    <dgm:pt modelId="{9CB1D6F2-24D2-3A47-A682-2B1D1E771F47}" type="parTrans" cxnId="{8556BD09-C532-0043-BB1C-DE292FA3D02D}">
      <dgm:prSet/>
      <dgm:spPr/>
      <dgm:t>
        <a:bodyPr/>
        <a:lstStyle/>
        <a:p>
          <a:endParaRPr lang="en-US"/>
        </a:p>
      </dgm:t>
    </dgm:pt>
    <dgm:pt modelId="{658C9E5E-419D-2642-ADE9-95DF9B9666A3}" type="sibTrans" cxnId="{8556BD09-C532-0043-BB1C-DE292FA3D02D}">
      <dgm:prSet/>
      <dgm:spPr/>
      <dgm:t>
        <a:bodyPr/>
        <a:lstStyle/>
        <a:p>
          <a:endParaRPr lang="en-US"/>
        </a:p>
      </dgm:t>
    </dgm:pt>
    <dgm:pt modelId="{55FD71C3-DF73-E64E-973B-843F10E8AFA4}">
      <dgm:prSet phldrT="[Text]" custT="1"/>
      <dgm:spPr/>
      <dgm:t>
        <a:bodyPr/>
        <a:lstStyle/>
        <a:p>
          <a:pPr marL="228600" lvl="1" indent="0" algn="l" defTabSz="1066800">
            <a:lnSpc>
              <a:spcPct val="90000"/>
            </a:lnSpc>
            <a:spcBef>
              <a:spcPct val="0"/>
            </a:spcBef>
            <a:spcAft>
              <a:spcPct val="15000"/>
            </a:spcAft>
            <a:buNone/>
          </a:pPr>
          <a:r>
            <a:rPr lang="en-US" sz="2400" dirty="0" smtClean="0">
              <a:latin typeface="+mj-lt"/>
            </a:rPr>
            <a:t>Optionally</a:t>
          </a:r>
          <a:r>
            <a:rPr lang="en-US" sz="2400" baseline="0" dirty="0" smtClean="0">
              <a:latin typeface="+mj-lt"/>
            </a:rPr>
            <a:t> install Mono</a:t>
          </a:r>
          <a:endParaRPr lang="en-US" sz="2400" dirty="0">
            <a:latin typeface="+mj-lt"/>
          </a:endParaRPr>
        </a:p>
      </dgm:t>
    </dgm:pt>
    <dgm:pt modelId="{1A1CCDA6-7C28-3D46-B176-3C352E55583F}" type="parTrans" cxnId="{619BFEAD-18BC-584B-9667-B9C9C5163D6C}">
      <dgm:prSet/>
      <dgm:spPr/>
      <dgm:t>
        <a:bodyPr/>
        <a:lstStyle/>
        <a:p>
          <a:endParaRPr lang="en-US"/>
        </a:p>
      </dgm:t>
    </dgm:pt>
    <dgm:pt modelId="{CEC382E6-8DBE-244A-BD8C-158A6D237E11}" type="sibTrans" cxnId="{619BFEAD-18BC-584B-9667-B9C9C5163D6C}">
      <dgm:prSet/>
      <dgm:spPr/>
      <dgm:t>
        <a:bodyPr/>
        <a:lstStyle/>
        <a:p>
          <a:endParaRPr lang="en-US"/>
        </a:p>
      </dgm:t>
    </dgm:pt>
    <dgm:pt modelId="{4A8EAABD-DF9E-4FAE-A506-6248FAB44276}" type="pres">
      <dgm:prSet presAssocID="{8CB8E78A-A351-4395-B362-09D2621381FE}" presName="Name0" presStyleCnt="0">
        <dgm:presLayoutVars>
          <dgm:dir/>
          <dgm:animLvl val="lvl"/>
          <dgm:resizeHandles val="exact"/>
        </dgm:presLayoutVars>
      </dgm:prSet>
      <dgm:spPr/>
      <dgm:t>
        <a:bodyPr/>
        <a:lstStyle/>
        <a:p>
          <a:endParaRPr lang="en-US"/>
        </a:p>
      </dgm:t>
    </dgm:pt>
    <dgm:pt modelId="{2D892F5C-50B6-4244-A87F-56157844AC25}" type="pres">
      <dgm:prSet presAssocID="{5AA741D9-05C3-4211-85CD-DB4F699D8B36}" presName="composite" presStyleCnt="0"/>
      <dgm:spPr/>
    </dgm:pt>
    <dgm:pt modelId="{E0F84B58-24D6-4DBC-939E-88BF3CBB8F5C}" type="pres">
      <dgm:prSet presAssocID="{5AA741D9-05C3-4211-85CD-DB4F699D8B36}" presName="parTx" presStyleLbl="alignNode1" presStyleIdx="0" presStyleCnt="3">
        <dgm:presLayoutVars>
          <dgm:chMax val="0"/>
          <dgm:chPref val="0"/>
          <dgm:bulletEnabled val="1"/>
        </dgm:presLayoutVars>
      </dgm:prSet>
      <dgm:spPr/>
      <dgm:t>
        <a:bodyPr/>
        <a:lstStyle/>
        <a:p>
          <a:endParaRPr lang="en-US"/>
        </a:p>
      </dgm:t>
    </dgm:pt>
    <dgm:pt modelId="{4693A139-C667-4F21-9695-9F4920B6333A}" type="pres">
      <dgm:prSet presAssocID="{5AA741D9-05C3-4211-85CD-DB4F699D8B36}" presName="desTx" presStyleLbl="alignAccFollowNode1" presStyleIdx="0" presStyleCnt="3">
        <dgm:presLayoutVars>
          <dgm:bulletEnabled val="1"/>
        </dgm:presLayoutVars>
      </dgm:prSet>
      <dgm:spPr/>
      <dgm:t>
        <a:bodyPr/>
        <a:lstStyle/>
        <a:p>
          <a:endParaRPr lang="en-US"/>
        </a:p>
      </dgm:t>
    </dgm:pt>
    <dgm:pt modelId="{2C47ED51-8610-497F-AA72-F471682B1D7B}" type="pres">
      <dgm:prSet presAssocID="{63BAAFEA-BE2E-43D6-B180-53A7F8CABF76}" presName="space" presStyleCnt="0"/>
      <dgm:spPr/>
    </dgm:pt>
    <dgm:pt modelId="{65BD9264-7CE3-45B7-9ED1-B41E4355D7CD}" type="pres">
      <dgm:prSet presAssocID="{D2DF326F-EBF2-4E7E-8256-BB80E9AD4A29}" presName="composite" presStyleCnt="0"/>
      <dgm:spPr/>
    </dgm:pt>
    <dgm:pt modelId="{F7784933-386B-4B20-AB4E-ABD386C42619}" type="pres">
      <dgm:prSet presAssocID="{D2DF326F-EBF2-4E7E-8256-BB80E9AD4A29}" presName="parTx" presStyleLbl="alignNode1" presStyleIdx="1" presStyleCnt="3">
        <dgm:presLayoutVars>
          <dgm:chMax val="0"/>
          <dgm:chPref val="0"/>
          <dgm:bulletEnabled val="1"/>
        </dgm:presLayoutVars>
      </dgm:prSet>
      <dgm:spPr/>
      <dgm:t>
        <a:bodyPr/>
        <a:lstStyle/>
        <a:p>
          <a:endParaRPr lang="en-US"/>
        </a:p>
      </dgm:t>
    </dgm:pt>
    <dgm:pt modelId="{C0B10BF2-5874-442E-A30B-2D493C4AC1DA}" type="pres">
      <dgm:prSet presAssocID="{D2DF326F-EBF2-4E7E-8256-BB80E9AD4A29}" presName="desTx" presStyleLbl="alignAccFollowNode1" presStyleIdx="1" presStyleCnt="3">
        <dgm:presLayoutVars>
          <dgm:bulletEnabled val="1"/>
        </dgm:presLayoutVars>
      </dgm:prSet>
      <dgm:spPr/>
      <dgm:t>
        <a:bodyPr/>
        <a:lstStyle/>
        <a:p>
          <a:endParaRPr lang="en-US"/>
        </a:p>
      </dgm:t>
    </dgm:pt>
    <dgm:pt modelId="{C225C4B0-F226-4AFE-BA51-F5DE79338FE3}" type="pres">
      <dgm:prSet presAssocID="{EA90C8D2-CC77-46B3-AA11-0C14360EA823}" presName="space" presStyleCnt="0"/>
      <dgm:spPr/>
    </dgm:pt>
    <dgm:pt modelId="{1268EC74-5D3B-45DF-8A3A-FD69087CAFFE}" type="pres">
      <dgm:prSet presAssocID="{7A4A0C8C-1D80-4910-9502-7887F2EFD635}" presName="composite" presStyleCnt="0"/>
      <dgm:spPr/>
    </dgm:pt>
    <dgm:pt modelId="{7FD286E0-D37D-46EE-898A-5B007A4D7D3C}" type="pres">
      <dgm:prSet presAssocID="{7A4A0C8C-1D80-4910-9502-7887F2EFD635}" presName="parTx" presStyleLbl="alignNode1" presStyleIdx="2" presStyleCnt="3">
        <dgm:presLayoutVars>
          <dgm:chMax val="0"/>
          <dgm:chPref val="0"/>
          <dgm:bulletEnabled val="1"/>
        </dgm:presLayoutVars>
      </dgm:prSet>
      <dgm:spPr/>
      <dgm:t>
        <a:bodyPr/>
        <a:lstStyle/>
        <a:p>
          <a:endParaRPr lang="en-US"/>
        </a:p>
      </dgm:t>
    </dgm:pt>
    <dgm:pt modelId="{22F61FF1-85F1-48F8-A244-71608B243E8B}" type="pres">
      <dgm:prSet presAssocID="{7A4A0C8C-1D80-4910-9502-7887F2EFD635}" presName="desTx" presStyleLbl="alignAccFollowNode1" presStyleIdx="2" presStyleCnt="3">
        <dgm:presLayoutVars>
          <dgm:bulletEnabled val="1"/>
        </dgm:presLayoutVars>
      </dgm:prSet>
      <dgm:spPr/>
      <dgm:t>
        <a:bodyPr/>
        <a:lstStyle/>
        <a:p>
          <a:endParaRPr lang="en-US"/>
        </a:p>
      </dgm:t>
    </dgm:pt>
  </dgm:ptLst>
  <dgm:cxnLst>
    <dgm:cxn modelId="{925E35A7-357B-4688-9579-E70EC90AEEC7}" srcId="{7A4A0C8C-1D80-4910-9502-7887F2EFD635}" destId="{D683C4DC-AD26-4465-BE4F-404FEB97A943}" srcOrd="4" destOrd="0" parTransId="{F67243EF-76CE-435E-A7D6-2A6524DE840C}" sibTransId="{3494AEB4-7DE9-4676-AE08-C29F305979DD}"/>
    <dgm:cxn modelId="{E1BDFEDD-0EBA-674F-9BD6-DFBA3AB1B34B}" type="presOf" srcId="{3D9F069A-BFB3-5342-B23D-0266129B4C6D}" destId="{C0B10BF2-5874-442E-A30B-2D493C4AC1DA}" srcOrd="0" destOrd="1" presId="urn:microsoft.com/office/officeart/2005/8/layout/hList1"/>
    <dgm:cxn modelId="{33970EDF-4A3D-1F47-BB08-83932AC957B1}" type="presOf" srcId="{8CB8E78A-A351-4395-B362-09D2621381FE}" destId="{4A8EAABD-DF9E-4FAE-A506-6248FAB44276}" srcOrd="0" destOrd="0" presId="urn:microsoft.com/office/officeart/2005/8/layout/hList1"/>
    <dgm:cxn modelId="{795584A5-0CDC-4C52-9481-BE4CB9D66D19}" srcId="{7A4A0C8C-1D80-4910-9502-7887F2EFD635}" destId="{DAEE233E-F91C-44AF-B4BD-FF0528A9B47A}" srcOrd="0" destOrd="0" parTransId="{9D000043-2876-4A53-A9A9-B30CC2E626F9}" sibTransId="{6A7270DA-31F2-4B82-B86A-CABDEF2405C3}"/>
    <dgm:cxn modelId="{CF144BB8-0F9D-2C49-8AD3-E8A9309113EB}" type="presOf" srcId="{D683C4DC-AD26-4465-BE4F-404FEB97A943}" destId="{22F61FF1-85F1-48F8-A244-71608B243E8B}" srcOrd="0" destOrd="4" presId="urn:microsoft.com/office/officeart/2005/8/layout/hList1"/>
    <dgm:cxn modelId="{A6B3AB3A-8806-3343-978C-FBBF6644EC01}" type="presOf" srcId="{55FD71C3-DF73-E64E-973B-843F10E8AFA4}" destId="{22F61FF1-85F1-48F8-A244-71608B243E8B}" srcOrd="0" destOrd="3" presId="urn:microsoft.com/office/officeart/2005/8/layout/hList1"/>
    <dgm:cxn modelId="{D255CA4A-0CBB-E940-8F76-6B37FC257826}" type="presOf" srcId="{D2DF326F-EBF2-4E7E-8256-BB80E9AD4A29}" destId="{F7784933-386B-4B20-AB4E-ABD386C42619}" srcOrd="0" destOrd="0" presId="urn:microsoft.com/office/officeart/2005/8/layout/hList1"/>
    <dgm:cxn modelId="{0B8A436D-05CF-0747-B324-F565CF766D72}" type="presOf" srcId="{F3A8A5CE-77CB-45F2-A3FD-582818DAFB4B}" destId="{C0B10BF2-5874-442E-A30B-2D493C4AC1DA}" srcOrd="0" destOrd="3" presId="urn:microsoft.com/office/officeart/2005/8/layout/hList1"/>
    <dgm:cxn modelId="{A88EA782-4BE2-3141-A9F3-62C1EC2AAAE3}" srcId="{D2DF326F-EBF2-4E7E-8256-BB80E9AD4A29}" destId="{9CEB76D7-D5EC-DE4F-803A-7A9A3C4CB23C}" srcOrd="2" destOrd="0" parTransId="{DD6B50D8-96D5-8749-A125-D4688CB561C7}" sibTransId="{89A5CD73-3045-9E40-AF31-E79767FB0348}"/>
    <dgm:cxn modelId="{7DA1BB8A-6B18-454B-B6E3-7B9813D7D618}" srcId="{5AA741D9-05C3-4211-85CD-DB4F699D8B36}" destId="{A801F562-5B86-1145-8D6A-26C6B116F70C}" srcOrd="2" destOrd="0" parTransId="{A8619B3B-C8F8-3641-A574-8062EC77DFF4}" sibTransId="{364C6D4F-05D5-BF43-92ED-FFBE6D5C6EC2}"/>
    <dgm:cxn modelId="{3A929C21-49AE-BB4A-952C-875444830EB9}" type="presOf" srcId="{63120502-C2A9-4045-B0C5-EAA87827AA18}" destId="{4693A139-C667-4F21-9695-9F4920B6333A}" srcOrd="0" destOrd="1" presId="urn:microsoft.com/office/officeart/2005/8/layout/hList1"/>
    <dgm:cxn modelId="{6949631D-518C-4B4E-9020-903A6F55F5CA}" srcId="{8CB8E78A-A351-4395-B362-09D2621381FE}" destId="{7A4A0C8C-1D80-4910-9502-7887F2EFD635}" srcOrd="2" destOrd="0" parTransId="{E8A057C8-9C9C-4FE9-9F38-1812E786D6B3}" sibTransId="{E7537469-A2E3-46C1-8914-0BCFF77550F0}"/>
    <dgm:cxn modelId="{24682C12-7457-1E43-B638-AB5388A2A03D}" type="presOf" srcId="{9CEB76D7-D5EC-DE4F-803A-7A9A3C4CB23C}" destId="{C0B10BF2-5874-442E-A30B-2D493C4AC1DA}" srcOrd="0" destOrd="2" presId="urn:microsoft.com/office/officeart/2005/8/layout/hList1"/>
    <dgm:cxn modelId="{DA3DED38-9580-7343-8DF9-C927CB539B5D}" type="presOf" srcId="{38DDC9A5-8620-49FD-85D9-0B88E8B803C9}" destId="{C0B10BF2-5874-442E-A30B-2D493C4AC1DA}" srcOrd="0" destOrd="0" presId="urn:microsoft.com/office/officeart/2005/8/layout/hList1"/>
    <dgm:cxn modelId="{3868102A-6B6E-45E4-92B6-9675B8832D69}" srcId="{5AA741D9-05C3-4211-85CD-DB4F699D8B36}" destId="{63120502-C2A9-4045-B0C5-EAA87827AA18}" srcOrd="1" destOrd="0" parTransId="{75518C82-1994-4D07-BDEA-AEF4285FAADD}" sibTransId="{814CC58C-CC04-41D1-BDC2-9DDDE8DF854C}"/>
    <dgm:cxn modelId="{FAB3DF20-9A56-CF47-9890-8C8B25866655}" type="presOf" srcId="{FD29C720-4C24-8D46-B3D4-B42E8448EA6C}" destId="{22F61FF1-85F1-48F8-A244-71608B243E8B}" srcOrd="0" destOrd="1" presId="urn:microsoft.com/office/officeart/2005/8/layout/hList1"/>
    <dgm:cxn modelId="{2546F813-B781-40B6-8DC5-9D16A6B3127B}" srcId="{D2DF326F-EBF2-4E7E-8256-BB80E9AD4A29}" destId="{38DDC9A5-8620-49FD-85D9-0B88E8B803C9}" srcOrd="0" destOrd="0" parTransId="{91337164-1E9E-4EBF-AC95-ACD0B47B7DE2}" sibTransId="{1BB75C4D-0250-4A86-8306-2DFB9A7B9FFD}"/>
    <dgm:cxn modelId="{95F19EE0-3FA4-9141-944B-560A84D8066D}" type="presOf" srcId="{FD9C9B78-8E7B-C148-9B38-6C4BB0C07217}" destId="{22F61FF1-85F1-48F8-A244-71608B243E8B}" srcOrd="0" destOrd="2" presId="urn:microsoft.com/office/officeart/2005/8/layout/hList1"/>
    <dgm:cxn modelId="{619BFEAD-18BC-584B-9667-B9C9C5163D6C}" srcId="{7A4A0C8C-1D80-4910-9502-7887F2EFD635}" destId="{55FD71C3-DF73-E64E-973B-843F10E8AFA4}" srcOrd="3" destOrd="0" parTransId="{1A1CCDA6-7C28-3D46-B176-3C352E55583F}" sibTransId="{CEC382E6-8DBE-244A-BD8C-158A6D237E11}"/>
    <dgm:cxn modelId="{4B5BD1F9-D2CE-7748-97DA-9D39C87BAEDB}" srcId="{7A4A0C8C-1D80-4910-9502-7887F2EFD635}" destId="{FD29C720-4C24-8D46-B3D4-B42E8448EA6C}" srcOrd="1" destOrd="0" parTransId="{771EF0E2-9A1F-E447-B399-5C4C6AE10613}" sibTransId="{69AAEB0E-4E95-184A-80E7-41297EC33D5E}"/>
    <dgm:cxn modelId="{8556BD09-C532-0043-BB1C-DE292FA3D02D}" srcId="{7A4A0C8C-1D80-4910-9502-7887F2EFD635}" destId="{FD9C9B78-8E7B-C148-9B38-6C4BB0C07217}" srcOrd="2" destOrd="0" parTransId="{9CB1D6F2-24D2-3A47-A682-2B1D1E771F47}" sibTransId="{658C9E5E-419D-2642-ADE9-95DF9B9666A3}"/>
    <dgm:cxn modelId="{A8FA5F05-2550-9544-8A86-E47F05802A8C}" type="presOf" srcId="{7A4A0C8C-1D80-4910-9502-7887F2EFD635}" destId="{7FD286E0-D37D-46EE-898A-5B007A4D7D3C}" srcOrd="0" destOrd="0" presId="urn:microsoft.com/office/officeart/2005/8/layout/hList1"/>
    <dgm:cxn modelId="{F7146DAB-C26B-4926-9CEF-A617CBACE72C}" srcId="{D2DF326F-EBF2-4E7E-8256-BB80E9AD4A29}" destId="{F3A8A5CE-77CB-45F2-A3FD-582818DAFB4B}" srcOrd="3" destOrd="0" parTransId="{C82001E6-21E9-47EB-B663-4DD446851BD5}" sibTransId="{93A1E5CA-FFC4-45A0-93BB-66844E3F47A6}"/>
    <dgm:cxn modelId="{657AFAD3-A891-4540-8A24-C1A0DC659458}" srcId="{8CB8E78A-A351-4395-B362-09D2621381FE}" destId="{D2DF326F-EBF2-4E7E-8256-BB80E9AD4A29}" srcOrd="1" destOrd="0" parTransId="{242EB5F6-3921-4537-9569-92F9D9ECD546}" sibTransId="{EA90C8D2-CC77-46B3-AA11-0C14360EA823}"/>
    <dgm:cxn modelId="{0D14D8EA-B868-BF42-93AD-A3EC38BBAEBA}" type="presOf" srcId="{A801F562-5B86-1145-8D6A-26C6B116F70C}" destId="{4693A139-C667-4F21-9695-9F4920B6333A}" srcOrd="0" destOrd="2" presId="urn:microsoft.com/office/officeart/2005/8/layout/hList1"/>
    <dgm:cxn modelId="{08FCFFA2-84BF-2C47-A036-E3E59D4F7A43}" type="presOf" srcId="{014898E0-7551-4D69-9612-6407128F9117}" destId="{4693A139-C667-4F21-9695-9F4920B6333A}" srcOrd="0" destOrd="0" presId="urn:microsoft.com/office/officeart/2005/8/layout/hList1"/>
    <dgm:cxn modelId="{E5112AA6-EDDA-433D-99CD-F4B021BF1565}" srcId="{8CB8E78A-A351-4395-B362-09D2621381FE}" destId="{5AA741D9-05C3-4211-85CD-DB4F699D8B36}" srcOrd="0" destOrd="0" parTransId="{AE59F2E6-23EF-4140-8E28-B26F32517D4D}" sibTransId="{63BAAFEA-BE2E-43D6-B180-53A7F8CABF76}"/>
    <dgm:cxn modelId="{F2A93FB1-35A7-3F49-9BEB-E3BE28147CC2}" type="presOf" srcId="{5AA741D9-05C3-4211-85CD-DB4F699D8B36}" destId="{E0F84B58-24D6-4DBC-939E-88BF3CBB8F5C}" srcOrd="0" destOrd="0" presId="urn:microsoft.com/office/officeart/2005/8/layout/hList1"/>
    <dgm:cxn modelId="{E7256C40-586E-4C73-8C8A-3159192F9CC5}" srcId="{5AA741D9-05C3-4211-85CD-DB4F699D8B36}" destId="{014898E0-7551-4D69-9612-6407128F9117}" srcOrd="0" destOrd="0" parTransId="{085DB5A9-57ED-40F1-977E-8675681E090B}" sibTransId="{2FCCA4CE-23B6-455A-8408-48170BA31F75}"/>
    <dgm:cxn modelId="{638816CC-DE01-8F47-BD3A-642ADA087F0E}" type="presOf" srcId="{DAEE233E-F91C-44AF-B4BD-FF0528A9B47A}" destId="{22F61FF1-85F1-48F8-A244-71608B243E8B}" srcOrd="0" destOrd="0" presId="urn:microsoft.com/office/officeart/2005/8/layout/hList1"/>
    <dgm:cxn modelId="{D5026586-AF21-CF4D-8D91-1B6A019DFA81}" srcId="{D2DF326F-EBF2-4E7E-8256-BB80E9AD4A29}" destId="{3D9F069A-BFB3-5342-B23D-0266129B4C6D}" srcOrd="1" destOrd="0" parTransId="{E4ACC46C-CB00-2D4F-9500-E6508D5B8164}" sibTransId="{9864104B-6824-F04B-BD24-605CFF0CB6D9}"/>
    <dgm:cxn modelId="{FA55AAA3-4BF1-084E-A04D-F101D681E61E}" type="presParOf" srcId="{4A8EAABD-DF9E-4FAE-A506-6248FAB44276}" destId="{2D892F5C-50B6-4244-A87F-56157844AC25}" srcOrd="0" destOrd="0" presId="urn:microsoft.com/office/officeart/2005/8/layout/hList1"/>
    <dgm:cxn modelId="{862D0670-820B-754D-8D24-3382AAA4E30B}" type="presParOf" srcId="{2D892F5C-50B6-4244-A87F-56157844AC25}" destId="{E0F84B58-24D6-4DBC-939E-88BF3CBB8F5C}" srcOrd="0" destOrd="0" presId="urn:microsoft.com/office/officeart/2005/8/layout/hList1"/>
    <dgm:cxn modelId="{1F4A8421-881A-AC41-99E5-2FCF2474B29B}" type="presParOf" srcId="{2D892F5C-50B6-4244-A87F-56157844AC25}" destId="{4693A139-C667-4F21-9695-9F4920B6333A}" srcOrd="1" destOrd="0" presId="urn:microsoft.com/office/officeart/2005/8/layout/hList1"/>
    <dgm:cxn modelId="{CF77AF29-CE80-204F-A76A-22E015D26765}" type="presParOf" srcId="{4A8EAABD-DF9E-4FAE-A506-6248FAB44276}" destId="{2C47ED51-8610-497F-AA72-F471682B1D7B}" srcOrd="1" destOrd="0" presId="urn:microsoft.com/office/officeart/2005/8/layout/hList1"/>
    <dgm:cxn modelId="{CFF623EA-39DE-2C4B-AA06-0D0828095F19}" type="presParOf" srcId="{4A8EAABD-DF9E-4FAE-A506-6248FAB44276}" destId="{65BD9264-7CE3-45B7-9ED1-B41E4355D7CD}" srcOrd="2" destOrd="0" presId="urn:microsoft.com/office/officeart/2005/8/layout/hList1"/>
    <dgm:cxn modelId="{59100910-7A43-164A-BDEE-73C38DC02890}" type="presParOf" srcId="{65BD9264-7CE3-45B7-9ED1-B41E4355D7CD}" destId="{F7784933-386B-4B20-AB4E-ABD386C42619}" srcOrd="0" destOrd="0" presId="urn:microsoft.com/office/officeart/2005/8/layout/hList1"/>
    <dgm:cxn modelId="{D0781C06-BE8A-894F-9AD2-1E754D3F934D}" type="presParOf" srcId="{65BD9264-7CE3-45B7-9ED1-B41E4355D7CD}" destId="{C0B10BF2-5874-442E-A30B-2D493C4AC1DA}" srcOrd="1" destOrd="0" presId="urn:microsoft.com/office/officeart/2005/8/layout/hList1"/>
    <dgm:cxn modelId="{A1A31748-EECC-BA45-A46E-3DE627A6AE54}" type="presParOf" srcId="{4A8EAABD-DF9E-4FAE-A506-6248FAB44276}" destId="{C225C4B0-F226-4AFE-BA51-F5DE79338FE3}" srcOrd="3" destOrd="0" presId="urn:microsoft.com/office/officeart/2005/8/layout/hList1"/>
    <dgm:cxn modelId="{81A50FF4-BA5E-CA4E-8FE2-CF7E64AE3380}" type="presParOf" srcId="{4A8EAABD-DF9E-4FAE-A506-6248FAB44276}" destId="{1268EC74-5D3B-45DF-8A3A-FD69087CAFFE}" srcOrd="4" destOrd="0" presId="urn:microsoft.com/office/officeart/2005/8/layout/hList1"/>
    <dgm:cxn modelId="{66FDDF8A-29CE-CA4E-8320-56B452D247D0}" type="presParOf" srcId="{1268EC74-5D3B-45DF-8A3A-FD69087CAFFE}" destId="{7FD286E0-D37D-46EE-898A-5B007A4D7D3C}" srcOrd="0" destOrd="0" presId="urn:microsoft.com/office/officeart/2005/8/layout/hList1"/>
    <dgm:cxn modelId="{79A693E0-6339-ED4E-B710-3E08940297BD}" type="presParOf" srcId="{1268EC74-5D3B-45DF-8A3A-FD69087CAFFE}" destId="{22F61FF1-85F1-48F8-A244-71608B243E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8E78A-A351-4395-B362-09D2621381FE}"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5AA741D9-05C3-4211-85CD-DB4F699D8B36}">
      <dgm:prSet phldrT="[Text]" custT="1"/>
      <dgm:spPr/>
      <dgm:t>
        <a:bodyPr/>
        <a:lstStyle/>
        <a:p>
          <a:endParaRPr lang="en-US" sz="2800" dirty="0">
            <a:latin typeface="+mj-lt"/>
          </a:endParaRPr>
        </a:p>
      </dgm:t>
    </dgm:pt>
    <dgm:pt modelId="{AE59F2E6-23EF-4140-8E28-B26F32517D4D}" type="parTrans" cxnId="{E5112AA6-EDDA-433D-99CD-F4B021BF1565}">
      <dgm:prSet/>
      <dgm:spPr/>
      <dgm:t>
        <a:bodyPr/>
        <a:lstStyle/>
        <a:p>
          <a:endParaRPr lang="en-US" sz="1400"/>
        </a:p>
      </dgm:t>
    </dgm:pt>
    <dgm:pt modelId="{63BAAFEA-BE2E-43D6-B180-53A7F8CABF76}" type="sibTrans" cxnId="{E5112AA6-EDDA-433D-99CD-F4B021BF1565}">
      <dgm:prSet/>
      <dgm:spPr/>
      <dgm:t>
        <a:bodyPr/>
        <a:lstStyle/>
        <a:p>
          <a:endParaRPr lang="en-US" sz="1400"/>
        </a:p>
      </dgm:t>
    </dgm:pt>
    <dgm:pt modelId="{014898E0-7551-4D69-9612-6407128F9117}">
      <dgm:prSet phldrT="[Text]" custT="1"/>
      <dgm:spPr/>
      <dgm:t>
        <a:bodyPr/>
        <a:lstStyle/>
        <a:p>
          <a:r>
            <a:rPr lang="en-US" sz="2800" dirty="0" smtClean="0">
              <a:latin typeface="+mj-lt"/>
            </a:rPr>
            <a:t>Visual Studio 2015</a:t>
          </a:r>
          <a:endParaRPr lang="en-US" sz="2800" dirty="0">
            <a:latin typeface="+mj-lt"/>
          </a:endParaRPr>
        </a:p>
      </dgm:t>
    </dgm:pt>
    <dgm:pt modelId="{085DB5A9-57ED-40F1-977E-8675681E090B}" type="parTrans" cxnId="{E7256C40-586E-4C73-8C8A-3159192F9CC5}">
      <dgm:prSet/>
      <dgm:spPr/>
      <dgm:t>
        <a:bodyPr/>
        <a:lstStyle/>
        <a:p>
          <a:endParaRPr lang="en-US" sz="1400"/>
        </a:p>
      </dgm:t>
    </dgm:pt>
    <dgm:pt modelId="{2FCCA4CE-23B6-455A-8408-48170BA31F75}" type="sibTrans" cxnId="{E7256C40-586E-4C73-8C8A-3159192F9CC5}">
      <dgm:prSet/>
      <dgm:spPr/>
      <dgm:t>
        <a:bodyPr/>
        <a:lstStyle/>
        <a:p>
          <a:endParaRPr lang="en-US" sz="1400"/>
        </a:p>
      </dgm:t>
    </dgm:pt>
    <dgm:pt modelId="{D2DF326F-EBF2-4E7E-8256-BB80E9AD4A29}">
      <dgm:prSet phldrT="[Text]" custT="1"/>
      <dgm:spPr/>
      <dgm:t>
        <a:bodyPr/>
        <a:lstStyle/>
        <a:p>
          <a:endParaRPr lang="en-US" sz="2800" dirty="0">
            <a:latin typeface="+mj-lt"/>
          </a:endParaRPr>
        </a:p>
      </dgm:t>
    </dgm:pt>
    <dgm:pt modelId="{242EB5F6-3921-4537-9569-92F9D9ECD546}" type="parTrans" cxnId="{657AFAD3-A891-4540-8A24-C1A0DC659458}">
      <dgm:prSet/>
      <dgm:spPr/>
      <dgm:t>
        <a:bodyPr/>
        <a:lstStyle/>
        <a:p>
          <a:endParaRPr lang="en-US" sz="1400"/>
        </a:p>
      </dgm:t>
    </dgm:pt>
    <dgm:pt modelId="{EA90C8D2-CC77-46B3-AA11-0C14360EA823}" type="sibTrans" cxnId="{657AFAD3-A891-4540-8A24-C1A0DC659458}">
      <dgm:prSet/>
      <dgm:spPr/>
      <dgm:t>
        <a:bodyPr/>
        <a:lstStyle/>
        <a:p>
          <a:endParaRPr lang="en-US" sz="1400"/>
        </a:p>
      </dgm:t>
    </dgm:pt>
    <dgm:pt modelId="{38DDC9A5-8620-49FD-85D9-0B88E8B803C9}">
      <dgm:prSet phldrT="[Text]" custT="1"/>
      <dgm:spPr/>
      <dgm:t>
        <a:bodyPr/>
        <a:lstStyle/>
        <a:p>
          <a:r>
            <a:rPr lang="en-US" sz="2800" dirty="0" smtClean="0">
              <a:latin typeface="+mj-lt"/>
            </a:rPr>
            <a:t>Visual Studio Code</a:t>
          </a:r>
          <a:endParaRPr lang="en-US" sz="2800" dirty="0">
            <a:latin typeface="+mj-lt"/>
          </a:endParaRPr>
        </a:p>
      </dgm:t>
    </dgm:pt>
    <dgm:pt modelId="{91337164-1E9E-4EBF-AC95-ACD0B47B7DE2}" type="parTrans" cxnId="{2546F813-B781-40B6-8DC5-9D16A6B3127B}">
      <dgm:prSet/>
      <dgm:spPr/>
      <dgm:t>
        <a:bodyPr/>
        <a:lstStyle/>
        <a:p>
          <a:endParaRPr lang="en-US" sz="1400"/>
        </a:p>
      </dgm:t>
    </dgm:pt>
    <dgm:pt modelId="{1BB75C4D-0250-4A86-8306-2DFB9A7B9FFD}" type="sibTrans" cxnId="{2546F813-B781-40B6-8DC5-9D16A6B3127B}">
      <dgm:prSet/>
      <dgm:spPr/>
      <dgm:t>
        <a:bodyPr/>
        <a:lstStyle/>
        <a:p>
          <a:endParaRPr lang="en-US" sz="1400"/>
        </a:p>
      </dgm:t>
    </dgm:pt>
    <dgm:pt modelId="{7A4A0C8C-1D80-4910-9502-7887F2EFD635}">
      <dgm:prSet phldrT="[Text]" custT="1"/>
      <dgm:spPr/>
      <dgm:t>
        <a:bodyPr/>
        <a:lstStyle/>
        <a:p>
          <a:endParaRPr lang="en-US" sz="2800" dirty="0">
            <a:latin typeface="+mj-lt"/>
          </a:endParaRPr>
        </a:p>
      </dgm:t>
    </dgm:pt>
    <dgm:pt modelId="{E8A057C8-9C9C-4FE9-9F38-1812E786D6B3}" type="parTrans" cxnId="{6949631D-518C-4B4E-9020-903A6F55F5CA}">
      <dgm:prSet/>
      <dgm:spPr/>
      <dgm:t>
        <a:bodyPr/>
        <a:lstStyle/>
        <a:p>
          <a:endParaRPr lang="en-US" sz="1400"/>
        </a:p>
      </dgm:t>
    </dgm:pt>
    <dgm:pt modelId="{E7537469-A2E3-46C1-8914-0BCFF77550F0}" type="sibTrans" cxnId="{6949631D-518C-4B4E-9020-903A6F55F5CA}">
      <dgm:prSet/>
      <dgm:spPr/>
      <dgm:t>
        <a:bodyPr/>
        <a:lstStyle/>
        <a:p>
          <a:endParaRPr lang="en-US" sz="1400"/>
        </a:p>
      </dgm:t>
    </dgm:pt>
    <dgm:pt modelId="{DAEE233E-F91C-44AF-B4BD-FF0528A9B47A}">
      <dgm:prSet phldrT="[Text]" custT="1"/>
      <dgm:spPr/>
      <dgm:t>
        <a:bodyPr/>
        <a:lstStyle/>
        <a:p>
          <a:r>
            <a:rPr lang="en-US" sz="2800" dirty="0" smtClean="0">
              <a:latin typeface="+mj-lt"/>
            </a:rPr>
            <a:t>Visual Studio Code</a:t>
          </a:r>
          <a:endParaRPr lang="en-US" sz="2800" dirty="0">
            <a:latin typeface="+mj-lt"/>
          </a:endParaRPr>
        </a:p>
      </dgm:t>
    </dgm:pt>
    <dgm:pt modelId="{9D000043-2876-4A53-A9A9-B30CC2E626F9}" type="parTrans" cxnId="{795584A5-0CDC-4C52-9481-BE4CB9D66D19}">
      <dgm:prSet/>
      <dgm:spPr/>
      <dgm:t>
        <a:bodyPr/>
        <a:lstStyle/>
        <a:p>
          <a:endParaRPr lang="en-US" sz="1400"/>
        </a:p>
      </dgm:t>
    </dgm:pt>
    <dgm:pt modelId="{6A7270DA-31F2-4B82-B86A-CABDEF2405C3}" type="sibTrans" cxnId="{795584A5-0CDC-4C52-9481-BE4CB9D66D19}">
      <dgm:prSet/>
      <dgm:spPr/>
      <dgm:t>
        <a:bodyPr/>
        <a:lstStyle/>
        <a:p>
          <a:endParaRPr lang="en-US" sz="1400"/>
        </a:p>
      </dgm:t>
    </dgm:pt>
    <dgm:pt modelId="{60637BEA-00C3-4AE3-B448-C9C970E0EA76}">
      <dgm:prSet phldrT="[Text]" custT="1"/>
      <dgm:spPr/>
      <dgm:t>
        <a:bodyPr/>
        <a:lstStyle/>
        <a:p>
          <a:r>
            <a:rPr lang="en-US" sz="2800" dirty="0" smtClean="0">
              <a:latin typeface="+mj-lt"/>
            </a:rPr>
            <a:t>Visual Studio Code</a:t>
          </a:r>
          <a:endParaRPr lang="en-US" sz="2800" dirty="0">
            <a:latin typeface="+mj-lt"/>
          </a:endParaRPr>
        </a:p>
      </dgm:t>
    </dgm:pt>
    <dgm:pt modelId="{76FE511A-82D1-4ED2-A1D2-230BBB31A8F1}" type="parTrans" cxnId="{7FED0AAF-EC3D-4413-A621-50401E47257A}">
      <dgm:prSet/>
      <dgm:spPr/>
      <dgm:t>
        <a:bodyPr/>
        <a:lstStyle/>
        <a:p>
          <a:endParaRPr lang="en-US"/>
        </a:p>
      </dgm:t>
    </dgm:pt>
    <dgm:pt modelId="{A491C7C5-C962-4C63-8ED2-8BDAAE8E47DF}" type="sibTrans" cxnId="{7FED0AAF-EC3D-4413-A621-50401E47257A}">
      <dgm:prSet/>
      <dgm:spPr/>
      <dgm:t>
        <a:bodyPr/>
        <a:lstStyle/>
        <a:p>
          <a:endParaRPr lang="en-US"/>
        </a:p>
      </dgm:t>
    </dgm:pt>
    <dgm:pt modelId="{82D83716-5CE7-4EA4-96DD-DDC45B79673B}">
      <dgm:prSet phldrT="[Text]" custT="1"/>
      <dgm:spPr/>
      <dgm:t>
        <a:bodyPr/>
        <a:lstStyle/>
        <a:p>
          <a:r>
            <a:rPr lang="en-US" sz="2800" dirty="0" smtClean="0">
              <a:latin typeface="+mj-lt"/>
            </a:rPr>
            <a:t>Choose your favorite editor, e.g. Sublime Text, Atom, etc.</a:t>
          </a:r>
          <a:endParaRPr lang="en-US" sz="2800" dirty="0">
            <a:latin typeface="+mj-lt"/>
          </a:endParaRPr>
        </a:p>
      </dgm:t>
    </dgm:pt>
    <dgm:pt modelId="{2EB154DB-CB31-4BA3-91A2-5D87ED02C32B}" type="parTrans" cxnId="{A45658FB-C683-433D-8284-B7ED971C6555}">
      <dgm:prSet/>
      <dgm:spPr/>
      <dgm:t>
        <a:bodyPr/>
        <a:lstStyle/>
        <a:p>
          <a:endParaRPr lang="en-US"/>
        </a:p>
      </dgm:t>
    </dgm:pt>
    <dgm:pt modelId="{B640743A-8462-45C8-B35A-086CF590248B}" type="sibTrans" cxnId="{A45658FB-C683-433D-8284-B7ED971C6555}">
      <dgm:prSet/>
      <dgm:spPr/>
      <dgm:t>
        <a:bodyPr/>
        <a:lstStyle/>
        <a:p>
          <a:endParaRPr lang="en-US"/>
        </a:p>
      </dgm:t>
    </dgm:pt>
    <dgm:pt modelId="{B68FB809-6F2B-43CF-8B22-E9669D42F036}">
      <dgm:prSet phldrT="[Text]" custT="1"/>
      <dgm:spPr/>
      <dgm:t>
        <a:bodyPr/>
        <a:lstStyle/>
        <a:p>
          <a:r>
            <a:rPr lang="en-US" sz="2800" dirty="0" smtClean="0">
              <a:latin typeface="+mj-lt"/>
            </a:rPr>
            <a:t>Choose your favorite editor, Vi, </a:t>
          </a:r>
          <a:r>
            <a:rPr lang="en-US" sz="2800" dirty="0" err="1" smtClean="0">
              <a:latin typeface="+mj-lt"/>
            </a:rPr>
            <a:t>Emacs</a:t>
          </a:r>
          <a:r>
            <a:rPr lang="en-US" sz="2800" dirty="0" smtClean="0">
              <a:latin typeface="+mj-lt"/>
            </a:rPr>
            <a:t>, Atom, etc.</a:t>
          </a:r>
          <a:endParaRPr lang="en-US" sz="2800" dirty="0">
            <a:latin typeface="+mj-lt"/>
          </a:endParaRPr>
        </a:p>
      </dgm:t>
    </dgm:pt>
    <dgm:pt modelId="{4EDF5F5F-5DD6-48FB-8439-8EECCDEAF465}" type="parTrans" cxnId="{CB19454B-3926-46E1-9684-8AEF27EBC230}">
      <dgm:prSet/>
      <dgm:spPr/>
      <dgm:t>
        <a:bodyPr/>
        <a:lstStyle/>
        <a:p>
          <a:endParaRPr lang="en-US"/>
        </a:p>
      </dgm:t>
    </dgm:pt>
    <dgm:pt modelId="{5C257F4A-DE77-4CDB-8644-E5A81E668496}" type="sibTrans" cxnId="{CB19454B-3926-46E1-9684-8AEF27EBC230}">
      <dgm:prSet/>
      <dgm:spPr/>
      <dgm:t>
        <a:bodyPr/>
        <a:lstStyle/>
        <a:p>
          <a:endParaRPr lang="en-US"/>
        </a:p>
      </dgm:t>
    </dgm:pt>
    <dgm:pt modelId="{4A8EAABD-DF9E-4FAE-A506-6248FAB44276}" type="pres">
      <dgm:prSet presAssocID="{8CB8E78A-A351-4395-B362-09D2621381FE}" presName="Name0" presStyleCnt="0">
        <dgm:presLayoutVars>
          <dgm:dir/>
          <dgm:animLvl val="lvl"/>
          <dgm:resizeHandles val="exact"/>
        </dgm:presLayoutVars>
      </dgm:prSet>
      <dgm:spPr/>
      <dgm:t>
        <a:bodyPr/>
        <a:lstStyle/>
        <a:p>
          <a:endParaRPr lang="en-US"/>
        </a:p>
      </dgm:t>
    </dgm:pt>
    <dgm:pt modelId="{2D892F5C-50B6-4244-A87F-56157844AC25}" type="pres">
      <dgm:prSet presAssocID="{5AA741D9-05C3-4211-85CD-DB4F699D8B36}" presName="composite" presStyleCnt="0"/>
      <dgm:spPr/>
      <dgm:t>
        <a:bodyPr/>
        <a:lstStyle/>
        <a:p>
          <a:endParaRPr lang="en-US"/>
        </a:p>
      </dgm:t>
    </dgm:pt>
    <dgm:pt modelId="{E0F84B58-24D6-4DBC-939E-88BF3CBB8F5C}" type="pres">
      <dgm:prSet presAssocID="{5AA741D9-05C3-4211-85CD-DB4F699D8B36}" presName="parTx" presStyleLbl="alignNode1" presStyleIdx="0" presStyleCnt="3">
        <dgm:presLayoutVars>
          <dgm:chMax val="0"/>
          <dgm:chPref val="0"/>
          <dgm:bulletEnabled val="1"/>
        </dgm:presLayoutVars>
      </dgm:prSet>
      <dgm:spPr/>
      <dgm:t>
        <a:bodyPr/>
        <a:lstStyle/>
        <a:p>
          <a:endParaRPr lang="en-US"/>
        </a:p>
      </dgm:t>
    </dgm:pt>
    <dgm:pt modelId="{4693A139-C667-4F21-9695-9F4920B6333A}" type="pres">
      <dgm:prSet presAssocID="{5AA741D9-05C3-4211-85CD-DB4F699D8B36}" presName="desTx" presStyleLbl="alignAccFollowNode1" presStyleIdx="0" presStyleCnt="3">
        <dgm:presLayoutVars>
          <dgm:bulletEnabled val="1"/>
        </dgm:presLayoutVars>
      </dgm:prSet>
      <dgm:spPr/>
      <dgm:t>
        <a:bodyPr/>
        <a:lstStyle/>
        <a:p>
          <a:endParaRPr lang="en-US"/>
        </a:p>
      </dgm:t>
    </dgm:pt>
    <dgm:pt modelId="{2C47ED51-8610-497F-AA72-F471682B1D7B}" type="pres">
      <dgm:prSet presAssocID="{63BAAFEA-BE2E-43D6-B180-53A7F8CABF76}" presName="space" presStyleCnt="0"/>
      <dgm:spPr/>
      <dgm:t>
        <a:bodyPr/>
        <a:lstStyle/>
        <a:p>
          <a:endParaRPr lang="en-US"/>
        </a:p>
      </dgm:t>
    </dgm:pt>
    <dgm:pt modelId="{65BD9264-7CE3-45B7-9ED1-B41E4355D7CD}" type="pres">
      <dgm:prSet presAssocID="{D2DF326F-EBF2-4E7E-8256-BB80E9AD4A29}" presName="composite" presStyleCnt="0"/>
      <dgm:spPr/>
      <dgm:t>
        <a:bodyPr/>
        <a:lstStyle/>
        <a:p>
          <a:endParaRPr lang="en-US"/>
        </a:p>
      </dgm:t>
    </dgm:pt>
    <dgm:pt modelId="{F7784933-386B-4B20-AB4E-ABD386C42619}" type="pres">
      <dgm:prSet presAssocID="{D2DF326F-EBF2-4E7E-8256-BB80E9AD4A29}" presName="parTx" presStyleLbl="alignNode1" presStyleIdx="1" presStyleCnt="3">
        <dgm:presLayoutVars>
          <dgm:chMax val="0"/>
          <dgm:chPref val="0"/>
          <dgm:bulletEnabled val="1"/>
        </dgm:presLayoutVars>
      </dgm:prSet>
      <dgm:spPr/>
      <dgm:t>
        <a:bodyPr/>
        <a:lstStyle/>
        <a:p>
          <a:endParaRPr lang="en-US"/>
        </a:p>
      </dgm:t>
    </dgm:pt>
    <dgm:pt modelId="{C0B10BF2-5874-442E-A30B-2D493C4AC1DA}" type="pres">
      <dgm:prSet presAssocID="{D2DF326F-EBF2-4E7E-8256-BB80E9AD4A29}" presName="desTx" presStyleLbl="alignAccFollowNode1" presStyleIdx="1" presStyleCnt="3">
        <dgm:presLayoutVars>
          <dgm:bulletEnabled val="1"/>
        </dgm:presLayoutVars>
      </dgm:prSet>
      <dgm:spPr/>
      <dgm:t>
        <a:bodyPr/>
        <a:lstStyle/>
        <a:p>
          <a:endParaRPr lang="en-US"/>
        </a:p>
      </dgm:t>
    </dgm:pt>
    <dgm:pt modelId="{C225C4B0-F226-4AFE-BA51-F5DE79338FE3}" type="pres">
      <dgm:prSet presAssocID="{EA90C8D2-CC77-46B3-AA11-0C14360EA823}" presName="space" presStyleCnt="0"/>
      <dgm:spPr/>
      <dgm:t>
        <a:bodyPr/>
        <a:lstStyle/>
        <a:p>
          <a:endParaRPr lang="en-US"/>
        </a:p>
      </dgm:t>
    </dgm:pt>
    <dgm:pt modelId="{1268EC74-5D3B-45DF-8A3A-FD69087CAFFE}" type="pres">
      <dgm:prSet presAssocID="{7A4A0C8C-1D80-4910-9502-7887F2EFD635}" presName="composite" presStyleCnt="0"/>
      <dgm:spPr/>
      <dgm:t>
        <a:bodyPr/>
        <a:lstStyle/>
        <a:p>
          <a:endParaRPr lang="en-US"/>
        </a:p>
      </dgm:t>
    </dgm:pt>
    <dgm:pt modelId="{7FD286E0-D37D-46EE-898A-5B007A4D7D3C}" type="pres">
      <dgm:prSet presAssocID="{7A4A0C8C-1D80-4910-9502-7887F2EFD635}" presName="parTx" presStyleLbl="alignNode1" presStyleIdx="2" presStyleCnt="3">
        <dgm:presLayoutVars>
          <dgm:chMax val="0"/>
          <dgm:chPref val="0"/>
          <dgm:bulletEnabled val="1"/>
        </dgm:presLayoutVars>
      </dgm:prSet>
      <dgm:spPr/>
      <dgm:t>
        <a:bodyPr/>
        <a:lstStyle/>
        <a:p>
          <a:endParaRPr lang="en-US"/>
        </a:p>
      </dgm:t>
    </dgm:pt>
    <dgm:pt modelId="{22F61FF1-85F1-48F8-A244-71608B243E8B}" type="pres">
      <dgm:prSet presAssocID="{7A4A0C8C-1D80-4910-9502-7887F2EFD635}" presName="desTx" presStyleLbl="alignAccFollowNode1" presStyleIdx="2" presStyleCnt="3">
        <dgm:presLayoutVars>
          <dgm:bulletEnabled val="1"/>
        </dgm:presLayoutVars>
      </dgm:prSet>
      <dgm:spPr/>
      <dgm:t>
        <a:bodyPr/>
        <a:lstStyle/>
        <a:p>
          <a:endParaRPr lang="en-US"/>
        </a:p>
      </dgm:t>
    </dgm:pt>
  </dgm:ptLst>
  <dgm:cxnLst>
    <dgm:cxn modelId="{7FED0AAF-EC3D-4413-A621-50401E47257A}" srcId="{5AA741D9-05C3-4211-85CD-DB4F699D8B36}" destId="{60637BEA-00C3-4AE3-B448-C9C970E0EA76}" srcOrd="1" destOrd="0" parTransId="{76FE511A-82D1-4ED2-A1D2-230BBB31A8F1}" sibTransId="{A491C7C5-C962-4C63-8ED2-8BDAAE8E47DF}"/>
    <dgm:cxn modelId="{8A016AF0-D5D0-C345-9731-371327A94223}" type="presOf" srcId="{7A4A0C8C-1D80-4910-9502-7887F2EFD635}" destId="{7FD286E0-D37D-46EE-898A-5B007A4D7D3C}" srcOrd="0" destOrd="0" presId="urn:microsoft.com/office/officeart/2005/8/layout/hList1"/>
    <dgm:cxn modelId="{8B2118AB-BFC3-F94E-9EC3-A8074D8A9AB9}" type="presOf" srcId="{5AA741D9-05C3-4211-85CD-DB4F699D8B36}" destId="{E0F84B58-24D6-4DBC-939E-88BF3CBB8F5C}" srcOrd="0" destOrd="0" presId="urn:microsoft.com/office/officeart/2005/8/layout/hList1"/>
    <dgm:cxn modelId="{01F80A48-6DDB-CD49-8C5A-3CBA643672D1}" type="presOf" srcId="{82D83716-5CE7-4EA4-96DD-DDC45B79673B}" destId="{C0B10BF2-5874-442E-A30B-2D493C4AC1DA}" srcOrd="0" destOrd="1" presId="urn:microsoft.com/office/officeart/2005/8/layout/hList1"/>
    <dgm:cxn modelId="{795584A5-0CDC-4C52-9481-BE4CB9D66D19}" srcId="{7A4A0C8C-1D80-4910-9502-7887F2EFD635}" destId="{DAEE233E-F91C-44AF-B4BD-FF0528A9B47A}" srcOrd="0" destOrd="0" parTransId="{9D000043-2876-4A53-A9A9-B30CC2E626F9}" sibTransId="{6A7270DA-31F2-4B82-B86A-CABDEF2405C3}"/>
    <dgm:cxn modelId="{CB19454B-3926-46E1-9684-8AEF27EBC230}" srcId="{7A4A0C8C-1D80-4910-9502-7887F2EFD635}" destId="{B68FB809-6F2B-43CF-8B22-E9669D42F036}" srcOrd="1" destOrd="0" parTransId="{4EDF5F5F-5DD6-48FB-8439-8EECCDEAF465}" sibTransId="{5C257F4A-DE77-4CDB-8644-E5A81E668496}"/>
    <dgm:cxn modelId="{A45658FB-C683-433D-8284-B7ED971C6555}" srcId="{D2DF326F-EBF2-4E7E-8256-BB80E9AD4A29}" destId="{82D83716-5CE7-4EA4-96DD-DDC45B79673B}" srcOrd="1" destOrd="0" parTransId="{2EB154DB-CB31-4BA3-91A2-5D87ED02C32B}" sibTransId="{B640743A-8462-45C8-B35A-086CF590248B}"/>
    <dgm:cxn modelId="{C407D178-1F62-F842-ADDC-C3E2C169BFCD}" type="presOf" srcId="{60637BEA-00C3-4AE3-B448-C9C970E0EA76}" destId="{4693A139-C667-4F21-9695-9F4920B6333A}" srcOrd="0" destOrd="1" presId="urn:microsoft.com/office/officeart/2005/8/layout/hList1"/>
    <dgm:cxn modelId="{6949631D-518C-4B4E-9020-903A6F55F5CA}" srcId="{8CB8E78A-A351-4395-B362-09D2621381FE}" destId="{7A4A0C8C-1D80-4910-9502-7887F2EFD635}" srcOrd="2" destOrd="0" parTransId="{E8A057C8-9C9C-4FE9-9F38-1812E786D6B3}" sibTransId="{E7537469-A2E3-46C1-8914-0BCFF77550F0}"/>
    <dgm:cxn modelId="{BD23DF9B-63B0-1F43-9096-AD40FC64501D}" type="presOf" srcId="{B68FB809-6F2B-43CF-8B22-E9669D42F036}" destId="{22F61FF1-85F1-48F8-A244-71608B243E8B}" srcOrd="0" destOrd="1" presId="urn:microsoft.com/office/officeart/2005/8/layout/hList1"/>
    <dgm:cxn modelId="{0B319DB2-CB4F-7249-9C8D-0FB8080F6817}" type="presOf" srcId="{38DDC9A5-8620-49FD-85D9-0B88E8B803C9}" destId="{C0B10BF2-5874-442E-A30B-2D493C4AC1DA}" srcOrd="0" destOrd="0" presId="urn:microsoft.com/office/officeart/2005/8/layout/hList1"/>
    <dgm:cxn modelId="{54705F2C-1891-6E44-846F-328806AC3BAD}" type="presOf" srcId="{8CB8E78A-A351-4395-B362-09D2621381FE}" destId="{4A8EAABD-DF9E-4FAE-A506-6248FAB44276}" srcOrd="0" destOrd="0" presId="urn:microsoft.com/office/officeart/2005/8/layout/hList1"/>
    <dgm:cxn modelId="{2546F813-B781-40B6-8DC5-9D16A6B3127B}" srcId="{D2DF326F-EBF2-4E7E-8256-BB80E9AD4A29}" destId="{38DDC9A5-8620-49FD-85D9-0B88E8B803C9}" srcOrd="0" destOrd="0" parTransId="{91337164-1E9E-4EBF-AC95-ACD0B47B7DE2}" sibTransId="{1BB75C4D-0250-4A86-8306-2DFB9A7B9FFD}"/>
    <dgm:cxn modelId="{11E69186-AB54-4646-9986-EA9DD27F69D0}" type="presOf" srcId="{D2DF326F-EBF2-4E7E-8256-BB80E9AD4A29}" destId="{F7784933-386B-4B20-AB4E-ABD386C42619}" srcOrd="0" destOrd="0" presId="urn:microsoft.com/office/officeart/2005/8/layout/hList1"/>
    <dgm:cxn modelId="{279D5C99-98C3-D542-9AFC-BDE983D6C2BE}" type="presOf" srcId="{014898E0-7551-4D69-9612-6407128F9117}" destId="{4693A139-C667-4F21-9695-9F4920B6333A}" srcOrd="0" destOrd="0" presId="urn:microsoft.com/office/officeart/2005/8/layout/hList1"/>
    <dgm:cxn modelId="{657AFAD3-A891-4540-8A24-C1A0DC659458}" srcId="{8CB8E78A-A351-4395-B362-09D2621381FE}" destId="{D2DF326F-EBF2-4E7E-8256-BB80E9AD4A29}" srcOrd="1" destOrd="0" parTransId="{242EB5F6-3921-4537-9569-92F9D9ECD546}" sibTransId="{EA90C8D2-CC77-46B3-AA11-0C14360EA823}"/>
    <dgm:cxn modelId="{E5112AA6-EDDA-433D-99CD-F4B021BF1565}" srcId="{8CB8E78A-A351-4395-B362-09D2621381FE}" destId="{5AA741D9-05C3-4211-85CD-DB4F699D8B36}" srcOrd="0" destOrd="0" parTransId="{AE59F2E6-23EF-4140-8E28-B26F32517D4D}" sibTransId="{63BAAFEA-BE2E-43D6-B180-53A7F8CABF76}"/>
    <dgm:cxn modelId="{DFA39EC5-A4E6-6942-9DDD-92F0797C8F8E}" type="presOf" srcId="{DAEE233E-F91C-44AF-B4BD-FF0528A9B47A}" destId="{22F61FF1-85F1-48F8-A244-71608B243E8B}" srcOrd="0" destOrd="0" presId="urn:microsoft.com/office/officeart/2005/8/layout/hList1"/>
    <dgm:cxn modelId="{E7256C40-586E-4C73-8C8A-3159192F9CC5}" srcId="{5AA741D9-05C3-4211-85CD-DB4F699D8B36}" destId="{014898E0-7551-4D69-9612-6407128F9117}" srcOrd="0" destOrd="0" parTransId="{085DB5A9-57ED-40F1-977E-8675681E090B}" sibTransId="{2FCCA4CE-23B6-455A-8408-48170BA31F75}"/>
    <dgm:cxn modelId="{828DE3C0-CDBE-8449-B784-848E7D38A6CB}" type="presParOf" srcId="{4A8EAABD-DF9E-4FAE-A506-6248FAB44276}" destId="{2D892F5C-50B6-4244-A87F-56157844AC25}" srcOrd="0" destOrd="0" presId="urn:microsoft.com/office/officeart/2005/8/layout/hList1"/>
    <dgm:cxn modelId="{455C415B-0C6F-9F45-9412-D7897D04B496}" type="presParOf" srcId="{2D892F5C-50B6-4244-A87F-56157844AC25}" destId="{E0F84B58-24D6-4DBC-939E-88BF3CBB8F5C}" srcOrd="0" destOrd="0" presId="urn:microsoft.com/office/officeart/2005/8/layout/hList1"/>
    <dgm:cxn modelId="{B3AF3C35-7CE9-724C-8A8B-19D2A93BFBA7}" type="presParOf" srcId="{2D892F5C-50B6-4244-A87F-56157844AC25}" destId="{4693A139-C667-4F21-9695-9F4920B6333A}" srcOrd="1" destOrd="0" presId="urn:microsoft.com/office/officeart/2005/8/layout/hList1"/>
    <dgm:cxn modelId="{7D6F6F8C-305A-224C-9F19-7329861327BA}" type="presParOf" srcId="{4A8EAABD-DF9E-4FAE-A506-6248FAB44276}" destId="{2C47ED51-8610-497F-AA72-F471682B1D7B}" srcOrd="1" destOrd="0" presId="urn:microsoft.com/office/officeart/2005/8/layout/hList1"/>
    <dgm:cxn modelId="{8CE036F0-6C2A-0749-9301-2D3E4F9F7CA5}" type="presParOf" srcId="{4A8EAABD-DF9E-4FAE-A506-6248FAB44276}" destId="{65BD9264-7CE3-45B7-9ED1-B41E4355D7CD}" srcOrd="2" destOrd="0" presId="urn:microsoft.com/office/officeart/2005/8/layout/hList1"/>
    <dgm:cxn modelId="{3E2BDC75-7553-0C4A-976C-17C77971AC95}" type="presParOf" srcId="{65BD9264-7CE3-45B7-9ED1-B41E4355D7CD}" destId="{F7784933-386B-4B20-AB4E-ABD386C42619}" srcOrd="0" destOrd="0" presId="urn:microsoft.com/office/officeart/2005/8/layout/hList1"/>
    <dgm:cxn modelId="{E3E5773B-437F-4C4B-83F4-8690DBB24705}" type="presParOf" srcId="{65BD9264-7CE3-45B7-9ED1-B41E4355D7CD}" destId="{C0B10BF2-5874-442E-A30B-2D493C4AC1DA}" srcOrd="1" destOrd="0" presId="urn:microsoft.com/office/officeart/2005/8/layout/hList1"/>
    <dgm:cxn modelId="{6D235C8A-A854-494F-AA7B-FB7F6AAE084A}" type="presParOf" srcId="{4A8EAABD-DF9E-4FAE-A506-6248FAB44276}" destId="{C225C4B0-F226-4AFE-BA51-F5DE79338FE3}" srcOrd="3" destOrd="0" presId="urn:microsoft.com/office/officeart/2005/8/layout/hList1"/>
    <dgm:cxn modelId="{6B0060F6-3259-AE42-9322-6F2E1F7CBBB3}" type="presParOf" srcId="{4A8EAABD-DF9E-4FAE-A506-6248FAB44276}" destId="{1268EC74-5D3B-45DF-8A3A-FD69087CAFFE}" srcOrd="4" destOrd="0" presId="urn:microsoft.com/office/officeart/2005/8/layout/hList1"/>
    <dgm:cxn modelId="{84FEEB3F-B9D0-1F40-8610-9B5F9B3E7700}" type="presParOf" srcId="{1268EC74-5D3B-45DF-8A3A-FD69087CAFFE}" destId="{7FD286E0-D37D-46EE-898A-5B007A4D7D3C}" srcOrd="0" destOrd="0" presId="urn:microsoft.com/office/officeart/2005/8/layout/hList1"/>
    <dgm:cxn modelId="{28A5D721-22FC-9340-9655-B1475CEE4528}" type="presParOf" srcId="{1268EC74-5D3B-45DF-8A3A-FD69087CAFFE}" destId="{22F61FF1-85F1-48F8-A244-71608B243E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84B58-24D6-4DBC-939E-88BF3CBB8F5C}">
      <dsp:nvSpPr>
        <dsp:cNvPr id="0" name=""/>
        <dsp:cNvSpPr/>
      </dsp:nvSpPr>
      <dsp:spPr>
        <a:xfrm>
          <a:off x="3238" y="1395636"/>
          <a:ext cx="3157698" cy="126307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kern="1200" dirty="0">
            <a:latin typeface="+mj-lt"/>
          </a:endParaRPr>
        </a:p>
      </dsp:txBody>
      <dsp:txXfrm>
        <a:off x="3238" y="1395636"/>
        <a:ext cx="3157698" cy="1263079"/>
      </dsp:txXfrm>
    </dsp:sp>
    <dsp:sp modelId="{4693A139-C667-4F21-9695-9F4920B6333A}">
      <dsp:nvSpPr>
        <dsp:cNvPr id="0" name=""/>
        <dsp:cNvSpPr/>
      </dsp:nvSpPr>
      <dsp:spPr>
        <a:xfrm>
          <a:off x="3238" y="2658716"/>
          <a:ext cx="3157698" cy="2854800"/>
        </a:xfrm>
        <a:prstGeom prst="rect">
          <a:avLst/>
        </a:prstGeom>
        <a:solidFill>
          <a:schemeClr val="lt1">
            <a:alpha val="90000"/>
            <a:tint val="40000"/>
            <a:hueOff val="0"/>
            <a:satOff val="0"/>
            <a:lumOff val="0"/>
            <a:alphaOff val="0"/>
          </a:schemeClr>
        </a:solidFill>
        <a:ln w="1079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mj-lt"/>
            </a:rPr>
            <a:t>.NET Core already installed as part of VS2015</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Clone repo on GitHub and build from source</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Install from</a:t>
          </a:r>
          <a:r>
            <a:rPr lang="en-US" sz="2400" kern="1200" baseline="0" dirty="0" smtClean="0">
              <a:latin typeface="+mj-lt"/>
            </a:rPr>
            <a:t> CMD/PS</a:t>
          </a:r>
          <a:endParaRPr lang="en-US" sz="2400" kern="1200" dirty="0">
            <a:latin typeface="+mj-lt"/>
          </a:endParaRPr>
        </a:p>
      </dsp:txBody>
      <dsp:txXfrm>
        <a:off x="3238" y="2658716"/>
        <a:ext cx="3157698" cy="2854800"/>
      </dsp:txXfrm>
    </dsp:sp>
    <dsp:sp modelId="{F7784933-386B-4B20-AB4E-ABD386C42619}">
      <dsp:nvSpPr>
        <dsp:cNvPr id="0" name=""/>
        <dsp:cNvSpPr/>
      </dsp:nvSpPr>
      <dsp:spPr>
        <a:xfrm>
          <a:off x="3603015" y="1395636"/>
          <a:ext cx="3157698" cy="126307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kern="1200" dirty="0">
            <a:latin typeface="+mj-lt"/>
          </a:endParaRPr>
        </a:p>
      </dsp:txBody>
      <dsp:txXfrm>
        <a:off x="3603015" y="1395636"/>
        <a:ext cx="3157698" cy="1263079"/>
      </dsp:txXfrm>
    </dsp:sp>
    <dsp:sp modelId="{C0B10BF2-5874-442E-A30B-2D493C4AC1DA}">
      <dsp:nvSpPr>
        <dsp:cNvPr id="0" name=""/>
        <dsp:cNvSpPr/>
      </dsp:nvSpPr>
      <dsp:spPr>
        <a:xfrm>
          <a:off x="3603015" y="2658716"/>
          <a:ext cx="3157698" cy="2854800"/>
        </a:xfrm>
        <a:prstGeom prst="rect">
          <a:avLst/>
        </a:prstGeom>
        <a:solidFill>
          <a:schemeClr val="lt1">
            <a:alpha val="90000"/>
            <a:tint val="40000"/>
            <a:hueOff val="0"/>
            <a:satOff val="0"/>
            <a:lumOff val="0"/>
            <a:alphaOff val="0"/>
          </a:schemeClr>
        </a:solidFill>
        <a:ln w="1079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mj-lt"/>
            </a:rPr>
            <a:t>Curl DNVM</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Install a DNX</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Optionally install Mono</a:t>
          </a:r>
          <a:endParaRPr lang="en-US" sz="2400" kern="1200" dirty="0">
            <a:latin typeface="+mj-lt"/>
          </a:endParaRPr>
        </a:p>
        <a:p>
          <a:pPr marL="228600" lvl="1" indent="-228600" algn="l" defTabSz="1066800">
            <a:lnSpc>
              <a:spcPct val="90000"/>
            </a:lnSpc>
            <a:spcBef>
              <a:spcPct val="0"/>
            </a:spcBef>
            <a:spcAft>
              <a:spcPct val="15000"/>
            </a:spcAft>
            <a:buChar char="••"/>
          </a:pPr>
          <a:endParaRPr lang="en-US" sz="2400" kern="1200" dirty="0">
            <a:latin typeface="+mj-lt"/>
          </a:endParaRPr>
        </a:p>
      </dsp:txBody>
      <dsp:txXfrm>
        <a:off x="3603015" y="2658716"/>
        <a:ext cx="3157698" cy="2854800"/>
      </dsp:txXfrm>
    </dsp:sp>
    <dsp:sp modelId="{7FD286E0-D37D-46EE-898A-5B007A4D7D3C}">
      <dsp:nvSpPr>
        <dsp:cNvPr id="0" name=""/>
        <dsp:cNvSpPr/>
      </dsp:nvSpPr>
      <dsp:spPr>
        <a:xfrm>
          <a:off x="7202791" y="1395636"/>
          <a:ext cx="3157698" cy="126307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kern="1200" dirty="0">
            <a:latin typeface="+mj-lt"/>
          </a:endParaRPr>
        </a:p>
      </dsp:txBody>
      <dsp:txXfrm>
        <a:off x="7202791" y="1395636"/>
        <a:ext cx="3157698" cy="1263079"/>
      </dsp:txXfrm>
    </dsp:sp>
    <dsp:sp modelId="{22F61FF1-85F1-48F8-A244-71608B243E8B}">
      <dsp:nvSpPr>
        <dsp:cNvPr id="0" name=""/>
        <dsp:cNvSpPr/>
      </dsp:nvSpPr>
      <dsp:spPr>
        <a:xfrm>
          <a:off x="7202791" y="2658716"/>
          <a:ext cx="3157698" cy="2854800"/>
        </a:xfrm>
        <a:prstGeom prst="rect">
          <a:avLst/>
        </a:prstGeom>
        <a:solidFill>
          <a:schemeClr val="lt1">
            <a:alpha val="90000"/>
            <a:tint val="40000"/>
            <a:hueOff val="0"/>
            <a:satOff val="0"/>
            <a:lumOff val="0"/>
            <a:alphaOff val="0"/>
          </a:schemeClr>
        </a:solidFill>
        <a:ln w="1079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0" algn="l" defTabSz="1066800">
            <a:lnSpc>
              <a:spcPct val="90000"/>
            </a:lnSpc>
            <a:spcBef>
              <a:spcPct val="0"/>
            </a:spcBef>
            <a:spcAft>
              <a:spcPct val="15000"/>
            </a:spcAft>
            <a:buChar char="••"/>
          </a:pPr>
          <a:r>
            <a:rPr lang="en-US" sz="2400" kern="1200" dirty="0" smtClean="0">
              <a:latin typeface="+mj-lt"/>
            </a:rPr>
            <a:t>Curl</a:t>
          </a:r>
          <a:r>
            <a:rPr lang="en-US" sz="2400" kern="1200" baseline="0" dirty="0" smtClean="0">
              <a:latin typeface="+mj-lt"/>
            </a:rPr>
            <a:t> DNVM</a:t>
          </a:r>
          <a:endParaRPr lang="en-US" sz="2400" kern="1200" dirty="0">
            <a:latin typeface="+mj-lt"/>
          </a:endParaRPr>
        </a:p>
        <a:p>
          <a:pPr marL="228600" lvl="1" indent="0" algn="l" defTabSz="1066800">
            <a:lnSpc>
              <a:spcPct val="90000"/>
            </a:lnSpc>
            <a:spcBef>
              <a:spcPct val="0"/>
            </a:spcBef>
            <a:spcAft>
              <a:spcPct val="15000"/>
            </a:spcAft>
            <a:buChar char="••"/>
          </a:pPr>
          <a:r>
            <a:rPr lang="en-US" sz="2400" kern="1200" dirty="0" smtClean="0">
              <a:latin typeface="+mj-lt"/>
            </a:rPr>
            <a:t>Install </a:t>
          </a:r>
          <a:r>
            <a:rPr lang="en-US" sz="2400" kern="1200" dirty="0" err="1" smtClean="0">
              <a:latin typeface="+mj-lt"/>
            </a:rPr>
            <a:t>prereqs</a:t>
          </a:r>
          <a:endParaRPr lang="en-US" sz="2400" kern="1200" dirty="0">
            <a:latin typeface="+mj-lt"/>
          </a:endParaRPr>
        </a:p>
        <a:p>
          <a:pPr marL="228600" lvl="1" indent="0" algn="l" defTabSz="1066800">
            <a:lnSpc>
              <a:spcPct val="90000"/>
            </a:lnSpc>
            <a:spcBef>
              <a:spcPct val="0"/>
            </a:spcBef>
            <a:spcAft>
              <a:spcPct val="15000"/>
            </a:spcAft>
            <a:buChar char="••"/>
          </a:pPr>
          <a:r>
            <a:rPr lang="en-US" sz="2400" kern="1200" dirty="0" smtClean="0">
              <a:latin typeface="+mj-lt"/>
            </a:rPr>
            <a:t>Install a DNX</a:t>
          </a:r>
          <a:endParaRPr lang="en-US" sz="2400" kern="1200" dirty="0">
            <a:latin typeface="+mj-lt"/>
          </a:endParaRPr>
        </a:p>
        <a:p>
          <a:pPr marL="228600" lvl="1" indent="0" algn="l" defTabSz="1066800">
            <a:lnSpc>
              <a:spcPct val="90000"/>
            </a:lnSpc>
            <a:spcBef>
              <a:spcPct val="0"/>
            </a:spcBef>
            <a:spcAft>
              <a:spcPct val="15000"/>
            </a:spcAft>
            <a:buChar char="••"/>
          </a:pPr>
          <a:r>
            <a:rPr lang="en-US" sz="2400" kern="1200" dirty="0" smtClean="0">
              <a:latin typeface="+mj-lt"/>
            </a:rPr>
            <a:t>Optionally</a:t>
          </a:r>
          <a:r>
            <a:rPr lang="en-US" sz="2400" kern="1200" baseline="0" dirty="0" smtClean="0">
              <a:latin typeface="+mj-lt"/>
            </a:rPr>
            <a:t> install Mono</a:t>
          </a:r>
          <a:endParaRPr lang="en-US" sz="2400" kern="1200" dirty="0">
            <a:latin typeface="+mj-lt"/>
          </a:endParaRPr>
        </a:p>
        <a:p>
          <a:pPr marL="228600" lvl="1" indent="0" algn="l" defTabSz="1066800">
            <a:lnSpc>
              <a:spcPct val="90000"/>
            </a:lnSpc>
            <a:spcBef>
              <a:spcPct val="0"/>
            </a:spcBef>
            <a:spcAft>
              <a:spcPct val="15000"/>
            </a:spcAft>
            <a:buChar char="••"/>
          </a:pPr>
          <a:r>
            <a:rPr lang="en-US" sz="2400" kern="1200" dirty="0" err="1" smtClean="0">
              <a:latin typeface="+mj-lt"/>
            </a:rPr>
            <a:t>Docker</a:t>
          </a:r>
          <a:endParaRPr lang="en-US" sz="2400" kern="1200" dirty="0" smtClean="0">
            <a:latin typeface="+mj-lt"/>
          </a:endParaRPr>
        </a:p>
      </dsp:txBody>
      <dsp:txXfrm>
        <a:off x="7202791" y="2658716"/>
        <a:ext cx="3157698"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84B58-24D6-4DBC-939E-88BF3CBB8F5C}">
      <dsp:nvSpPr>
        <dsp:cNvPr id="0" name=""/>
        <dsp:cNvSpPr/>
      </dsp:nvSpPr>
      <dsp:spPr>
        <a:xfrm>
          <a:off x="3238" y="1395636"/>
          <a:ext cx="3157698" cy="126307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dsp:txBody>
      <dsp:txXfrm>
        <a:off x="3238" y="1395636"/>
        <a:ext cx="3157698" cy="1263079"/>
      </dsp:txXfrm>
    </dsp:sp>
    <dsp:sp modelId="{4693A139-C667-4F21-9695-9F4920B6333A}">
      <dsp:nvSpPr>
        <dsp:cNvPr id="0" name=""/>
        <dsp:cNvSpPr/>
      </dsp:nvSpPr>
      <dsp:spPr>
        <a:xfrm>
          <a:off x="3238" y="2658716"/>
          <a:ext cx="3157698" cy="2854800"/>
        </a:xfrm>
        <a:prstGeom prst="rect">
          <a:avLst/>
        </a:prstGeom>
        <a:solidFill>
          <a:schemeClr val="lt1">
            <a:alpha val="90000"/>
            <a:tint val="40000"/>
            <a:hueOff val="0"/>
            <a:satOff val="0"/>
            <a:lumOff val="0"/>
            <a:alphaOff val="0"/>
          </a:schemeClr>
        </a:solidFill>
        <a:ln w="1079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mj-lt"/>
            </a:rPr>
            <a:t>Visual Studio 2015</a:t>
          </a:r>
          <a:endParaRPr lang="en-US" sz="2800" kern="1200" dirty="0">
            <a:latin typeface="+mj-lt"/>
          </a:endParaRPr>
        </a:p>
        <a:p>
          <a:pPr marL="285750" lvl="1" indent="-285750" algn="l" defTabSz="1244600">
            <a:lnSpc>
              <a:spcPct val="90000"/>
            </a:lnSpc>
            <a:spcBef>
              <a:spcPct val="0"/>
            </a:spcBef>
            <a:spcAft>
              <a:spcPct val="15000"/>
            </a:spcAft>
            <a:buChar char="••"/>
          </a:pPr>
          <a:r>
            <a:rPr lang="en-US" sz="2800" kern="1200" dirty="0" smtClean="0">
              <a:latin typeface="+mj-lt"/>
            </a:rPr>
            <a:t>Visual Studio Code</a:t>
          </a:r>
          <a:endParaRPr lang="en-US" sz="2800" kern="1200" dirty="0">
            <a:latin typeface="+mj-lt"/>
          </a:endParaRPr>
        </a:p>
      </dsp:txBody>
      <dsp:txXfrm>
        <a:off x="3238" y="2658716"/>
        <a:ext cx="3157698" cy="2854800"/>
      </dsp:txXfrm>
    </dsp:sp>
    <dsp:sp modelId="{F7784933-386B-4B20-AB4E-ABD386C42619}">
      <dsp:nvSpPr>
        <dsp:cNvPr id="0" name=""/>
        <dsp:cNvSpPr/>
      </dsp:nvSpPr>
      <dsp:spPr>
        <a:xfrm>
          <a:off x="3603015" y="1395636"/>
          <a:ext cx="3157698" cy="126307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dsp:txBody>
      <dsp:txXfrm>
        <a:off x="3603015" y="1395636"/>
        <a:ext cx="3157698" cy="1263079"/>
      </dsp:txXfrm>
    </dsp:sp>
    <dsp:sp modelId="{C0B10BF2-5874-442E-A30B-2D493C4AC1DA}">
      <dsp:nvSpPr>
        <dsp:cNvPr id="0" name=""/>
        <dsp:cNvSpPr/>
      </dsp:nvSpPr>
      <dsp:spPr>
        <a:xfrm>
          <a:off x="3603015" y="2658716"/>
          <a:ext cx="3157698" cy="2854800"/>
        </a:xfrm>
        <a:prstGeom prst="rect">
          <a:avLst/>
        </a:prstGeom>
        <a:solidFill>
          <a:schemeClr val="lt1">
            <a:alpha val="90000"/>
            <a:tint val="40000"/>
            <a:hueOff val="0"/>
            <a:satOff val="0"/>
            <a:lumOff val="0"/>
            <a:alphaOff val="0"/>
          </a:schemeClr>
        </a:solidFill>
        <a:ln w="1079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mj-lt"/>
            </a:rPr>
            <a:t>Visual Studio Code</a:t>
          </a:r>
          <a:endParaRPr lang="en-US" sz="2800" kern="1200" dirty="0">
            <a:latin typeface="+mj-lt"/>
          </a:endParaRPr>
        </a:p>
        <a:p>
          <a:pPr marL="285750" lvl="1" indent="-285750" algn="l" defTabSz="1244600">
            <a:lnSpc>
              <a:spcPct val="90000"/>
            </a:lnSpc>
            <a:spcBef>
              <a:spcPct val="0"/>
            </a:spcBef>
            <a:spcAft>
              <a:spcPct val="15000"/>
            </a:spcAft>
            <a:buChar char="••"/>
          </a:pPr>
          <a:r>
            <a:rPr lang="en-US" sz="2800" kern="1200" dirty="0" smtClean="0">
              <a:latin typeface="+mj-lt"/>
            </a:rPr>
            <a:t>Choose your favorite editor, e.g. Sublime Text, Atom, etc.</a:t>
          </a:r>
          <a:endParaRPr lang="en-US" sz="2800" kern="1200" dirty="0">
            <a:latin typeface="+mj-lt"/>
          </a:endParaRPr>
        </a:p>
      </dsp:txBody>
      <dsp:txXfrm>
        <a:off x="3603015" y="2658716"/>
        <a:ext cx="3157698" cy="2854800"/>
      </dsp:txXfrm>
    </dsp:sp>
    <dsp:sp modelId="{7FD286E0-D37D-46EE-898A-5B007A4D7D3C}">
      <dsp:nvSpPr>
        <dsp:cNvPr id="0" name=""/>
        <dsp:cNvSpPr/>
      </dsp:nvSpPr>
      <dsp:spPr>
        <a:xfrm>
          <a:off x="7202791" y="1395636"/>
          <a:ext cx="3157698" cy="126307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dsp:txBody>
      <dsp:txXfrm>
        <a:off x="7202791" y="1395636"/>
        <a:ext cx="3157698" cy="1263079"/>
      </dsp:txXfrm>
    </dsp:sp>
    <dsp:sp modelId="{22F61FF1-85F1-48F8-A244-71608B243E8B}">
      <dsp:nvSpPr>
        <dsp:cNvPr id="0" name=""/>
        <dsp:cNvSpPr/>
      </dsp:nvSpPr>
      <dsp:spPr>
        <a:xfrm>
          <a:off x="7202791" y="2658716"/>
          <a:ext cx="3157698" cy="2854800"/>
        </a:xfrm>
        <a:prstGeom prst="rect">
          <a:avLst/>
        </a:prstGeom>
        <a:solidFill>
          <a:schemeClr val="lt1">
            <a:alpha val="90000"/>
            <a:tint val="40000"/>
            <a:hueOff val="0"/>
            <a:satOff val="0"/>
            <a:lumOff val="0"/>
            <a:alphaOff val="0"/>
          </a:schemeClr>
        </a:solidFill>
        <a:ln w="1079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mj-lt"/>
            </a:rPr>
            <a:t>Visual Studio Code</a:t>
          </a:r>
          <a:endParaRPr lang="en-US" sz="2800" kern="1200" dirty="0">
            <a:latin typeface="+mj-lt"/>
          </a:endParaRPr>
        </a:p>
        <a:p>
          <a:pPr marL="285750" lvl="1" indent="-285750" algn="l" defTabSz="1244600">
            <a:lnSpc>
              <a:spcPct val="90000"/>
            </a:lnSpc>
            <a:spcBef>
              <a:spcPct val="0"/>
            </a:spcBef>
            <a:spcAft>
              <a:spcPct val="15000"/>
            </a:spcAft>
            <a:buChar char="••"/>
          </a:pPr>
          <a:r>
            <a:rPr lang="en-US" sz="2800" kern="1200" dirty="0" smtClean="0">
              <a:latin typeface="+mj-lt"/>
            </a:rPr>
            <a:t>Choose your favorite editor, Vi, </a:t>
          </a:r>
          <a:r>
            <a:rPr lang="en-US" sz="2800" kern="1200" dirty="0" err="1" smtClean="0">
              <a:latin typeface="+mj-lt"/>
            </a:rPr>
            <a:t>Emacs</a:t>
          </a:r>
          <a:r>
            <a:rPr lang="en-US" sz="2800" kern="1200" dirty="0" smtClean="0">
              <a:latin typeface="+mj-lt"/>
            </a:rPr>
            <a:t>, Atom, etc.</a:t>
          </a:r>
          <a:endParaRPr lang="en-US" sz="2800" kern="1200" dirty="0">
            <a:latin typeface="+mj-lt"/>
          </a:endParaRPr>
        </a:p>
      </dsp:txBody>
      <dsp:txXfrm>
        <a:off x="7202791" y="2658716"/>
        <a:ext cx="315769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6B984F-E2C4-4A26-8D9A-9BBA1E9E889B}" type="datetimeFigureOut">
              <a:rPr lang="en-US" smtClean="0"/>
              <a:t>1/7/16</a:t>
            </a:fld>
            <a:endParaRPr lang="en-US"/>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7653DB-B31F-428D-9506-C3E312885146}" type="slidenum">
              <a:rPr lang="en-US" smtClean="0"/>
              <a:t>‹#›</a:t>
            </a:fld>
            <a:endParaRPr lang="en-US"/>
          </a:p>
        </p:txBody>
      </p:sp>
    </p:spTree>
    <p:extLst>
      <p:ext uri="{BB962C8B-B14F-4D97-AF65-F5344CB8AC3E}">
        <p14:creationId xmlns:p14="http://schemas.microsoft.com/office/powerpoint/2010/main" val="3421441328"/>
      </p:ext>
    </p:extLst>
  </p:cSld>
  <p:clrMap bg1="lt1" tx1="dk1" bg2="lt2" tx2="dk2" accent1="accent1" accent2="accent2" accent3="accent3" accent4="accent4" accent5="accent5" accent6="accent6" hlink="hlink" folHlink="folHlink"/>
  <p:notesStyle>
    <a:lvl1pPr marL="0" algn="l" defTabSz="932688" rtl="0" eaLnBrk="1" latinLnBrk="0" hangingPunct="1">
      <a:defRPr sz="1224" kern="1200">
        <a:solidFill>
          <a:schemeClr val="tx1"/>
        </a:solidFill>
        <a:latin typeface="+mn-lt"/>
        <a:ea typeface="+mn-ea"/>
        <a:cs typeface="+mn-cs"/>
      </a:defRPr>
    </a:lvl1pPr>
    <a:lvl2pPr marL="466344" algn="l" defTabSz="932688" rtl="0" eaLnBrk="1" latinLnBrk="0" hangingPunct="1">
      <a:defRPr sz="1224" kern="1200">
        <a:solidFill>
          <a:schemeClr val="tx1"/>
        </a:solidFill>
        <a:latin typeface="+mn-lt"/>
        <a:ea typeface="+mn-ea"/>
        <a:cs typeface="+mn-cs"/>
      </a:defRPr>
    </a:lvl2pPr>
    <a:lvl3pPr marL="932688" algn="l" defTabSz="932688" rtl="0" eaLnBrk="1" latinLnBrk="0" hangingPunct="1">
      <a:defRPr sz="1224" kern="1200">
        <a:solidFill>
          <a:schemeClr val="tx1"/>
        </a:solidFill>
        <a:latin typeface="+mn-lt"/>
        <a:ea typeface="+mn-ea"/>
        <a:cs typeface="+mn-cs"/>
      </a:defRPr>
    </a:lvl3pPr>
    <a:lvl4pPr marL="1399032" algn="l" defTabSz="932688" rtl="0" eaLnBrk="1" latinLnBrk="0" hangingPunct="1">
      <a:defRPr sz="1224" kern="1200">
        <a:solidFill>
          <a:schemeClr val="tx1"/>
        </a:solidFill>
        <a:latin typeface="+mn-lt"/>
        <a:ea typeface="+mn-ea"/>
        <a:cs typeface="+mn-cs"/>
      </a:defRPr>
    </a:lvl4pPr>
    <a:lvl5pPr marL="1865376" algn="l" defTabSz="932688" rtl="0" eaLnBrk="1" latinLnBrk="0" hangingPunct="1">
      <a:defRPr sz="1224" kern="1200">
        <a:solidFill>
          <a:schemeClr val="tx1"/>
        </a:solidFill>
        <a:latin typeface="+mn-lt"/>
        <a:ea typeface="+mn-ea"/>
        <a:cs typeface="+mn-cs"/>
      </a:defRPr>
    </a:lvl5pPr>
    <a:lvl6pPr marL="2331720" algn="l" defTabSz="932688" rtl="0" eaLnBrk="1" latinLnBrk="0" hangingPunct="1">
      <a:defRPr sz="1224" kern="1200">
        <a:solidFill>
          <a:schemeClr val="tx1"/>
        </a:solidFill>
        <a:latin typeface="+mn-lt"/>
        <a:ea typeface="+mn-ea"/>
        <a:cs typeface="+mn-cs"/>
      </a:defRPr>
    </a:lvl6pPr>
    <a:lvl7pPr marL="2798064" algn="l" defTabSz="932688" rtl="0" eaLnBrk="1" latinLnBrk="0" hangingPunct="1">
      <a:defRPr sz="1224" kern="1200">
        <a:solidFill>
          <a:schemeClr val="tx1"/>
        </a:solidFill>
        <a:latin typeface="+mn-lt"/>
        <a:ea typeface="+mn-ea"/>
        <a:cs typeface="+mn-cs"/>
      </a:defRPr>
    </a:lvl7pPr>
    <a:lvl8pPr marL="3264408" algn="l" defTabSz="932688" rtl="0" eaLnBrk="1" latinLnBrk="0" hangingPunct="1">
      <a:defRPr sz="1224" kern="1200">
        <a:solidFill>
          <a:schemeClr val="tx1"/>
        </a:solidFill>
        <a:latin typeface="+mn-lt"/>
        <a:ea typeface="+mn-ea"/>
        <a:cs typeface="+mn-cs"/>
      </a:defRPr>
    </a:lvl8pPr>
    <a:lvl9pPr marL="3730752" algn="l" defTabSz="932688"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24" b="0" i="0" kern="1200" dirty="0" smtClean="0">
                <a:solidFill>
                  <a:schemeClr val="tx1"/>
                </a:solidFill>
                <a:effectLst/>
                <a:latin typeface="+mn-lt"/>
                <a:ea typeface="+mn-ea"/>
                <a:cs typeface="+mn-cs"/>
              </a:rPr>
              <a:t>ASP.NET is a powerful and efficient framework for building web applications. Unfortunately, up until recently, you’re only option was to develop and run it on Windows. The times, they are a changing though. .NET has been open sourced and you can now run ASP.NET applications on Linux and Mac OS X. This session will walk you through the different open sourced components of .NET and how you can code, compile, and run .NET applications on those platforms. You’ll leave understanding how you can take advantage of the power of .NET on platforms you never thought you’d see it on!</a:t>
            </a:r>
            <a:endParaRPr lang="en-US" sz="1200" dirty="0"/>
          </a:p>
        </p:txBody>
      </p:sp>
      <p:sp>
        <p:nvSpPr>
          <p:cNvPr id="4" name="Slide Number Placeholder 3"/>
          <p:cNvSpPr>
            <a:spLocks noGrp="1"/>
          </p:cNvSpPr>
          <p:nvPr>
            <p:ph type="sldNum" sz="quarter" idx="10"/>
          </p:nvPr>
        </p:nvSpPr>
        <p:spPr/>
        <p:txBody>
          <a:bodyPr/>
          <a:lstStyle/>
          <a:p>
            <a:fld id="{D87653DB-B31F-428D-9506-C3E312885146}" type="slidenum">
              <a:rPr lang="en-US" smtClean="0"/>
              <a:t>1</a:t>
            </a:fld>
            <a:endParaRPr lang="en-US"/>
          </a:p>
        </p:txBody>
      </p:sp>
    </p:spTree>
    <p:extLst>
      <p:ext uri="{BB962C8B-B14F-4D97-AF65-F5344CB8AC3E}">
        <p14:creationId xmlns:p14="http://schemas.microsoft.com/office/powerpoint/2010/main" val="24266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new ASP.NET 5 project in VS</a:t>
            </a:r>
          </a:p>
          <a:p>
            <a:r>
              <a:rPr lang="en-US" b="1" baseline="0" dirty="0" smtClean="0"/>
              <a:t>Walk through </a:t>
            </a:r>
            <a:r>
              <a:rPr lang="en-US" b="1" baseline="0" dirty="0" err="1" smtClean="0"/>
              <a:t>Project.json</a:t>
            </a:r>
            <a:endParaRPr lang="en-US" b="1" baseline="0" dirty="0" smtClean="0"/>
          </a:p>
          <a:p>
            <a:r>
              <a:rPr lang="en-US" b="1" baseline="0" dirty="0" smtClean="0"/>
              <a:t>Look at </a:t>
            </a:r>
            <a:r>
              <a:rPr lang="en-US" b="1" baseline="0" dirty="0" err="1" smtClean="0"/>
              <a:t>Startup.cs</a:t>
            </a:r>
            <a:endParaRPr lang="en-US" b="1" baseline="0" dirty="0" smtClean="0"/>
          </a:p>
          <a:p>
            <a:r>
              <a:rPr lang="en-US" b="1" baseline="0" dirty="0" smtClean="0"/>
              <a:t>Look at project settings</a:t>
            </a:r>
          </a:p>
          <a:p>
            <a:r>
              <a:rPr lang="en-US" b="1" baseline="0" dirty="0" smtClean="0"/>
              <a:t>Expand references in solution explorer</a:t>
            </a:r>
          </a:p>
          <a:p>
            <a:r>
              <a:rPr lang="en-US" b="1" baseline="0" dirty="0" smtClean="0"/>
              <a:t>Show off publish wizard</a:t>
            </a:r>
          </a:p>
          <a:p>
            <a:r>
              <a:rPr lang="en-US" b="0" baseline="0" dirty="0" smtClean="0"/>
              <a:t>Move to VS Project already running on Azure</a:t>
            </a:r>
          </a:p>
          <a:p>
            <a:r>
              <a:rPr lang="en-US" b="0" baseline="0" dirty="0" smtClean="0"/>
              <a:t>Launch site in browser</a:t>
            </a:r>
            <a:endParaRPr lang="en-US" b="0" dirty="0" smtClean="0"/>
          </a:p>
          <a:p>
            <a:endParaRPr lang="en-US" dirty="0" smtClean="0"/>
          </a:p>
          <a:p>
            <a:endParaRPr lang="en-US" dirty="0" smtClean="0"/>
          </a:p>
          <a:p>
            <a:r>
              <a:rPr lang="en-US" dirty="0" smtClean="0"/>
              <a:t>Here let’s hop over</a:t>
            </a:r>
            <a:r>
              <a:rPr lang="en-US" baseline="0" dirty="0" smtClean="0"/>
              <a:t> to the Linux VM</a:t>
            </a:r>
          </a:p>
          <a:p>
            <a:r>
              <a:rPr lang="en-US" baseline="0" dirty="0" smtClean="0"/>
              <a:t>Run the ASP.NET website (</a:t>
            </a:r>
            <a:r>
              <a:rPr lang="en-US" baseline="0" dirty="0" err="1" smtClean="0"/>
              <a:t>prev</a:t>
            </a:r>
            <a:r>
              <a:rPr lang="en-US" baseline="0" dirty="0" smtClean="0"/>
              <a:t> gen): </a:t>
            </a:r>
            <a:r>
              <a:rPr lang="en-US" baseline="0" dirty="0" err="1" smtClean="0"/>
              <a:t>MyFirstWebApp</a:t>
            </a:r>
            <a:r>
              <a:rPr lang="en-US" baseline="0" dirty="0" smtClean="0"/>
              <a:t>, </a:t>
            </a:r>
            <a:r>
              <a:rPr lang="en-US" baseline="0" dirty="0" err="1" smtClean="0"/>
              <a:t>dnx</a:t>
            </a:r>
            <a:r>
              <a:rPr lang="en-US" baseline="0" dirty="0" smtClean="0"/>
              <a:t> . kestrel</a:t>
            </a:r>
          </a:p>
          <a:p>
            <a:r>
              <a:rPr lang="en-US" baseline="0" dirty="0" smtClean="0"/>
              <a:t>Go to the site in the browser: localhost:5000</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13</a:t>
            </a:fld>
            <a:endParaRPr lang="en-US"/>
          </a:p>
        </p:txBody>
      </p:sp>
    </p:spTree>
    <p:extLst>
      <p:ext uri="{BB962C8B-B14F-4D97-AF65-F5344CB8AC3E}">
        <p14:creationId xmlns:p14="http://schemas.microsoft.com/office/powerpoint/2010/main" val="145660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14</a:t>
            </a:fld>
            <a:endParaRPr lang="en-US"/>
          </a:p>
        </p:txBody>
      </p:sp>
    </p:spTree>
    <p:extLst>
      <p:ext uri="{BB962C8B-B14F-4D97-AF65-F5344CB8AC3E}">
        <p14:creationId xmlns:p14="http://schemas.microsoft.com/office/powerpoint/2010/main" val="6456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1/7/16 4:53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03120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Date Placeholder 9"/>
          <p:cNvSpPr>
            <a:spLocks noGrp="1"/>
          </p:cNvSpPr>
          <p:nvPr>
            <p:ph type="dt" idx="13"/>
          </p:nvPr>
        </p:nvSpPr>
        <p:spPr/>
        <p:txBody>
          <a:bodyPr/>
          <a:lstStyle/>
          <a:p>
            <a:fld id="{6108602D-D426-4C00-B215-BFA18C076426}" type="datetime8">
              <a:rPr lang="en-US" smtClean="0">
                <a:solidFill>
                  <a:prstClr val="black"/>
                </a:solidFill>
              </a:rPr>
              <a:pPr/>
              <a:t>1/7/16 4:53 AM</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5444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Date Placeholder 9"/>
          <p:cNvSpPr>
            <a:spLocks noGrp="1"/>
          </p:cNvSpPr>
          <p:nvPr>
            <p:ph type="dt" idx="13"/>
          </p:nvPr>
        </p:nvSpPr>
        <p:spPr/>
        <p:txBody>
          <a:bodyPr/>
          <a:lstStyle/>
          <a:p>
            <a:fld id="{6108602D-D426-4C00-B215-BFA18C076426}" type="datetime8">
              <a:rPr lang="en-US" smtClean="0">
                <a:solidFill>
                  <a:prstClr val="black"/>
                </a:solidFill>
              </a:rPr>
              <a:pPr/>
              <a:t>1/7/16 4:53 AM</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77748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18</a:t>
            </a:fld>
            <a:endParaRPr lang="en-US"/>
          </a:p>
        </p:txBody>
      </p:sp>
    </p:spTree>
    <p:extLst>
      <p:ext uri="{BB962C8B-B14F-4D97-AF65-F5344CB8AC3E}">
        <p14:creationId xmlns:p14="http://schemas.microsoft.com/office/powerpoint/2010/main" val="194980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19</a:t>
            </a:fld>
            <a:endParaRPr lang="en-US"/>
          </a:p>
        </p:txBody>
      </p:sp>
    </p:spTree>
    <p:extLst>
      <p:ext uri="{BB962C8B-B14F-4D97-AF65-F5344CB8AC3E}">
        <p14:creationId xmlns:p14="http://schemas.microsoft.com/office/powerpoint/2010/main" val="104506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1/7/16 4:53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655027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OS X</a:t>
            </a:r>
          </a:p>
          <a:p>
            <a:r>
              <a:rPr lang="en-US" dirty="0" smtClean="0"/>
              <a:t>Run DNVM – explain listing out the versions</a:t>
            </a:r>
            <a:r>
              <a:rPr lang="en-US" baseline="0" dirty="0" smtClean="0"/>
              <a:t> of the framework</a:t>
            </a:r>
          </a:p>
          <a:p>
            <a:pPr marL="285750" indent="-285750">
              <a:buFontTx/>
              <a:buChar char="-"/>
            </a:pPr>
            <a:r>
              <a:rPr lang="en-US" baseline="0" dirty="0" smtClean="0"/>
              <a:t>Explain why some are mono and some are not</a:t>
            </a:r>
          </a:p>
          <a:p>
            <a:pPr marL="285750" indent="-285750">
              <a:buFontTx/>
              <a:buChar char="-"/>
            </a:pPr>
            <a:r>
              <a:rPr lang="en-US" baseline="0" dirty="0" smtClean="0"/>
              <a:t>Demonstrate pulling down the latest – “</a:t>
            </a:r>
            <a:r>
              <a:rPr lang="en-US" baseline="0" dirty="0" err="1" smtClean="0"/>
              <a:t>dnvm</a:t>
            </a:r>
            <a:r>
              <a:rPr lang="en-US" baseline="0" dirty="0" smtClean="0"/>
              <a:t> install latest”</a:t>
            </a:r>
          </a:p>
          <a:p>
            <a:pPr marL="285750" indent="-285750">
              <a:buFontTx/>
              <a:buChar char="-"/>
            </a:pPr>
            <a:r>
              <a:rPr lang="en-US" baseline="0" dirty="0" smtClean="0"/>
              <a:t>Demonstrate pulling down latest unstable – “</a:t>
            </a:r>
            <a:r>
              <a:rPr lang="en-US" baseline="0" dirty="0" err="1" smtClean="0"/>
              <a:t>dnvm</a:t>
            </a:r>
            <a:r>
              <a:rPr lang="en-US" baseline="0" dirty="0" smtClean="0"/>
              <a:t> install latest –u”</a:t>
            </a:r>
          </a:p>
          <a:p>
            <a:pPr marL="285750" indent="-285750">
              <a:buFontTx/>
              <a:buChar char="-"/>
            </a:pPr>
            <a:r>
              <a:rPr lang="en-US" baseline="0" dirty="0" smtClean="0"/>
              <a:t>Install </a:t>
            </a:r>
            <a:r>
              <a:rPr lang="en-US" baseline="0" dirty="0" err="1" smtClean="0"/>
              <a:t>coreclr</a:t>
            </a:r>
            <a:r>
              <a:rPr lang="en-US" baseline="0" dirty="0" smtClean="0"/>
              <a:t> x64 version of latest – “</a:t>
            </a:r>
            <a:r>
              <a:rPr lang="en-US" baseline="0" dirty="0" err="1" smtClean="0"/>
              <a:t>dnvm</a:t>
            </a:r>
            <a:r>
              <a:rPr lang="en-US" baseline="0" dirty="0" smtClean="0"/>
              <a:t> install latest -r </a:t>
            </a:r>
            <a:r>
              <a:rPr lang="en-US" baseline="0" dirty="0" err="1" smtClean="0"/>
              <a:t>coreclr</a:t>
            </a:r>
            <a:r>
              <a:rPr lang="en-US" baseline="0" dirty="0" smtClean="0"/>
              <a:t> –arch x64 –u”</a:t>
            </a:r>
          </a:p>
          <a:p>
            <a:pPr marL="285750" indent="-285750">
              <a:buFontTx/>
              <a:buChar char="-"/>
            </a:pPr>
            <a:r>
              <a:rPr lang="en-US" baseline="0" dirty="0" smtClean="0"/>
              <a:t>Run “</a:t>
            </a:r>
            <a:r>
              <a:rPr lang="en-US" baseline="0" dirty="0" err="1" smtClean="0"/>
              <a:t>yo</a:t>
            </a:r>
            <a:r>
              <a:rPr lang="en-US" baseline="0" dirty="0" smtClean="0"/>
              <a:t> </a:t>
            </a:r>
            <a:r>
              <a:rPr lang="en-US" baseline="0" dirty="0" err="1" smtClean="0"/>
              <a:t>aspnet</a:t>
            </a:r>
            <a:r>
              <a:rPr lang="en-US" baseline="0" dirty="0" smtClean="0"/>
              <a:t>”</a:t>
            </a:r>
          </a:p>
          <a:p>
            <a:pPr marL="285750" indent="-285750">
              <a:buFontTx/>
              <a:buChar char="-"/>
            </a:pPr>
            <a:r>
              <a:rPr lang="en-US" baseline="0" dirty="0" smtClean="0"/>
              <a:t>Create console app</a:t>
            </a:r>
          </a:p>
          <a:p>
            <a:pPr marL="285750" indent="-285750">
              <a:buFontTx/>
              <a:buChar char="-"/>
            </a:pPr>
            <a:r>
              <a:rPr lang="en-US" baseline="0" dirty="0" smtClean="0"/>
              <a:t>Highlight commands</a:t>
            </a:r>
          </a:p>
          <a:p>
            <a:pPr marL="285750" indent="-285750">
              <a:buFontTx/>
              <a:buChar char="-"/>
            </a:pPr>
            <a:r>
              <a:rPr lang="en-US" baseline="0" dirty="0" smtClean="0"/>
              <a:t>Open in </a:t>
            </a:r>
            <a:r>
              <a:rPr lang="en-US" baseline="0" dirty="0" err="1" smtClean="0"/>
              <a:t>VSCode</a:t>
            </a:r>
            <a:endParaRPr lang="en-US" baseline="0" dirty="0" smtClean="0"/>
          </a:p>
          <a:p>
            <a:pPr marL="285750" indent="-285750">
              <a:buFontTx/>
              <a:buChar char="-"/>
            </a:pPr>
            <a:r>
              <a:rPr lang="en-US" baseline="0" dirty="0" err="1" smtClean="0"/>
              <a:t>Dnu</a:t>
            </a:r>
            <a:r>
              <a:rPr lang="en-US" baseline="0" dirty="0" smtClean="0"/>
              <a:t> restore</a:t>
            </a:r>
          </a:p>
          <a:p>
            <a:pPr marL="285750" indent="-285750">
              <a:buFontTx/>
              <a:buChar char="-"/>
            </a:pPr>
            <a:r>
              <a:rPr lang="en-US" baseline="0" dirty="0" err="1" smtClean="0"/>
              <a:t>Dnu</a:t>
            </a:r>
            <a:r>
              <a:rPr lang="en-US" baseline="0" dirty="0" smtClean="0"/>
              <a:t> build</a:t>
            </a:r>
          </a:p>
          <a:p>
            <a:pPr marL="285750" indent="-285750">
              <a:buFontTx/>
              <a:buChar char="-"/>
            </a:pPr>
            <a:r>
              <a:rPr lang="en-US" baseline="0" dirty="0" err="1" smtClean="0"/>
              <a:t>Dnx</a:t>
            </a:r>
            <a:r>
              <a:rPr lang="en-US" baseline="0" dirty="0" smtClean="0"/>
              <a:t> . Run</a:t>
            </a:r>
          </a:p>
          <a:p>
            <a:pPr marL="285750" indent="-285750">
              <a:buFontTx/>
              <a:buChar char="-"/>
            </a:pPr>
            <a:r>
              <a:rPr lang="en-US" dirty="0" smtClean="0"/>
              <a:t>Switch to </a:t>
            </a:r>
            <a:r>
              <a:rPr lang="en-US" dirty="0" err="1" smtClean="0"/>
              <a:t>coreclr</a:t>
            </a:r>
            <a:r>
              <a:rPr lang="en-US" dirty="0" smtClean="0"/>
              <a:t> (</a:t>
            </a:r>
            <a:r>
              <a:rPr lang="en-US" dirty="0" err="1" smtClean="0"/>
              <a:t>dnvm</a:t>
            </a:r>
            <a:r>
              <a:rPr lang="en-US" dirty="0" smtClean="0"/>
              <a:t> upgrade –r </a:t>
            </a:r>
            <a:r>
              <a:rPr lang="en-US" dirty="0" err="1" smtClean="0"/>
              <a:t>coreclr</a:t>
            </a:r>
            <a:r>
              <a:rPr lang="en-US" dirty="0" smtClean="0"/>
              <a:t>)</a:t>
            </a:r>
          </a:p>
          <a:p>
            <a:pPr marL="285750" indent="-285750">
              <a:buFontTx/>
              <a:buChar char="-"/>
            </a:pPr>
            <a:r>
              <a:rPr lang="en-US" dirty="0" smtClean="0"/>
              <a:t>Run again</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23</a:t>
            </a:fld>
            <a:endParaRPr lang="en-US"/>
          </a:p>
        </p:txBody>
      </p:sp>
    </p:spTree>
    <p:extLst>
      <p:ext uri="{BB962C8B-B14F-4D97-AF65-F5344CB8AC3E}">
        <p14:creationId xmlns:p14="http://schemas.microsoft.com/office/powerpoint/2010/main" val="134902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DNX - .NET</a:t>
            </a:r>
            <a:r>
              <a:rPr lang="en-US" baseline="0" dirty="0" smtClean="0"/>
              <a:t> execution – provides </a:t>
            </a:r>
            <a:r>
              <a:rPr lang="en-US" baseline="0" dirty="0" err="1" smtClean="0"/>
              <a:t>xplat</a:t>
            </a:r>
            <a:r>
              <a:rPr lang="en-US" baseline="0" dirty="0" smtClean="0"/>
              <a:t> runtime host to build .NET Core based apps</a:t>
            </a:r>
          </a:p>
          <a:p>
            <a:r>
              <a:rPr lang="en-US" baseline="0" dirty="0" smtClean="0"/>
              <a:t>DNX451 - .NET 4.5 Framework, dnxcore50 – minimal 5.0 subset</a:t>
            </a:r>
            <a:endParaRPr lang="en-US" dirty="0" smtClean="0"/>
          </a:p>
          <a:p>
            <a:r>
              <a:rPr lang="en-US" dirty="0" smtClean="0"/>
              <a:t>DNVM</a:t>
            </a:r>
            <a:r>
              <a:rPr lang="en-US" baseline="0" dirty="0" smtClean="0"/>
              <a:t> - .NET version manager – enables pulling down and upgrading to latest versions of .NET and Mono</a:t>
            </a:r>
            <a:endParaRPr lang="en-US" dirty="0" smtClean="0"/>
          </a:p>
          <a:p>
            <a:r>
              <a:rPr lang="en-US" dirty="0" smtClean="0"/>
              <a:t>DNU</a:t>
            </a:r>
            <a:r>
              <a:rPr lang="en-US" baseline="0" dirty="0" smtClean="0"/>
              <a:t> – deals with pulling down and installing packages for your applications</a:t>
            </a:r>
            <a:endParaRPr lang="en-US" dirty="0" smtClean="0"/>
          </a:p>
          <a:p>
            <a:r>
              <a:rPr lang="en-US" dirty="0" err="1" smtClean="0"/>
              <a:t>CoreCLR</a:t>
            </a:r>
            <a:r>
              <a:rPr lang="en-US" dirty="0" smtClean="0"/>
              <a:t> – small optimized runtime, distributed with app</a:t>
            </a:r>
            <a:br>
              <a:rPr lang="en-US" dirty="0" smtClean="0"/>
            </a:br>
            <a:r>
              <a:rPr lang="en-US" dirty="0" smtClean="0"/>
              <a:t>Mono</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24</a:t>
            </a:fld>
            <a:endParaRPr lang="en-US"/>
          </a:p>
        </p:txBody>
      </p:sp>
    </p:spTree>
    <p:extLst>
      <p:ext uri="{BB962C8B-B14F-4D97-AF65-F5344CB8AC3E}">
        <p14:creationId xmlns:p14="http://schemas.microsoft.com/office/powerpoint/2010/main" val="113825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a:t>
            </a:fld>
            <a:endParaRPr lang="en-US"/>
          </a:p>
        </p:txBody>
      </p:sp>
    </p:spTree>
    <p:extLst>
      <p:ext uri="{BB962C8B-B14F-4D97-AF65-F5344CB8AC3E}">
        <p14:creationId xmlns:p14="http://schemas.microsoft.com/office/powerpoint/2010/main" val="55599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25</a:t>
            </a:fld>
            <a:endParaRPr lang="en-US"/>
          </a:p>
        </p:txBody>
      </p:sp>
    </p:spTree>
    <p:extLst>
      <p:ext uri="{BB962C8B-B14F-4D97-AF65-F5344CB8AC3E}">
        <p14:creationId xmlns:p14="http://schemas.microsoft.com/office/powerpoint/2010/main" val="2100598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Linux</a:t>
            </a:r>
          </a:p>
          <a:p>
            <a:r>
              <a:rPr lang="en-US" dirty="0" err="1" smtClean="0"/>
              <a:t>Yo</a:t>
            </a:r>
            <a:r>
              <a:rPr lang="en-US" dirty="0" smtClean="0"/>
              <a:t> </a:t>
            </a:r>
            <a:r>
              <a:rPr lang="en-US" dirty="0" err="1" smtClean="0"/>
              <a:t>aspnet</a:t>
            </a:r>
            <a:endParaRPr lang="en-US" dirty="0" smtClean="0"/>
          </a:p>
          <a:p>
            <a:r>
              <a:rPr lang="en-US" dirty="0" smtClean="0"/>
              <a:t>Open project in VSC</a:t>
            </a:r>
          </a:p>
          <a:p>
            <a:r>
              <a:rPr lang="en-US" dirty="0" smtClean="0"/>
              <a:t>Do a</a:t>
            </a:r>
            <a:r>
              <a:rPr lang="en-US" baseline="0" dirty="0" smtClean="0"/>
              <a:t> restore</a:t>
            </a:r>
            <a:endParaRPr lang="en-US" dirty="0" smtClean="0"/>
          </a:p>
          <a:p>
            <a:r>
              <a:rPr lang="en-US" dirty="0" smtClean="0"/>
              <a:t>Walk through files</a:t>
            </a:r>
          </a:p>
          <a:p>
            <a:r>
              <a:rPr lang="en-US" dirty="0" err="1" smtClean="0"/>
              <a:t>Dnu</a:t>
            </a:r>
            <a:r>
              <a:rPr lang="en-US" dirty="0" smtClean="0"/>
              <a:t> build</a:t>
            </a:r>
          </a:p>
          <a:p>
            <a:r>
              <a:rPr lang="en-US" dirty="0" err="1" smtClean="0"/>
              <a:t>Dnx</a:t>
            </a:r>
            <a:r>
              <a:rPr lang="en-US" dirty="0" smtClean="0"/>
              <a:t> . kestrel</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26</a:t>
            </a:fld>
            <a:endParaRPr lang="en-US"/>
          </a:p>
        </p:txBody>
      </p:sp>
    </p:spTree>
    <p:extLst>
      <p:ext uri="{BB962C8B-B14F-4D97-AF65-F5344CB8AC3E}">
        <p14:creationId xmlns:p14="http://schemas.microsoft.com/office/powerpoint/2010/main" val="849580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27</a:t>
            </a:fld>
            <a:endParaRPr lang="en-US"/>
          </a:p>
        </p:txBody>
      </p:sp>
    </p:spTree>
    <p:extLst>
      <p:ext uri="{BB962C8B-B14F-4D97-AF65-F5344CB8AC3E}">
        <p14:creationId xmlns:p14="http://schemas.microsoft.com/office/powerpoint/2010/main" val="6533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28</a:t>
            </a:fld>
            <a:endParaRPr lang="en-US"/>
          </a:p>
        </p:txBody>
      </p:sp>
    </p:spTree>
    <p:extLst>
      <p:ext uri="{BB962C8B-B14F-4D97-AF65-F5344CB8AC3E}">
        <p14:creationId xmlns:p14="http://schemas.microsoft.com/office/powerpoint/2010/main" val="142686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29</a:t>
            </a:fld>
            <a:endParaRPr lang="en-US"/>
          </a:p>
        </p:txBody>
      </p:sp>
    </p:spTree>
    <p:extLst>
      <p:ext uri="{BB962C8B-B14F-4D97-AF65-F5344CB8AC3E}">
        <p14:creationId xmlns:p14="http://schemas.microsoft.com/office/powerpoint/2010/main" val="1132205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Linux</a:t>
            </a:r>
          </a:p>
          <a:p>
            <a:r>
              <a:rPr lang="en-US" dirty="0" err="1" smtClean="0"/>
              <a:t>Yo</a:t>
            </a:r>
            <a:r>
              <a:rPr lang="en-US" dirty="0" smtClean="0"/>
              <a:t> </a:t>
            </a:r>
            <a:r>
              <a:rPr lang="en-US" dirty="0" err="1" smtClean="0"/>
              <a:t>aspnet</a:t>
            </a:r>
            <a:endParaRPr lang="en-US" dirty="0" smtClean="0"/>
          </a:p>
          <a:p>
            <a:r>
              <a:rPr lang="en-US" dirty="0" smtClean="0"/>
              <a:t>Open project in VSC</a:t>
            </a:r>
          </a:p>
          <a:p>
            <a:r>
              <a:rPr lang="en-US" dirty="0" smtClean="0"/>
              <a:t>Do a</a:t>
            </a:r>
            <a:r>
              <a:rPr lang="en-US" baseline="0" dirty="0" smtClean="0"/>
              <a:t> restore</a:t>
            </a:r>
            <a:endParaRPr lang="en-US" dirty="0" smtClean="0"/>
          </a:p>
          <a:p>
            <a:r>
              <a:rPr lang="en-US" dirty="0" smtClean="0"/>
              <a:t>Walk through files</a:t>
            </a:r>
          </a:p>
          <a:p>
            <a:r>
              <a:rPr lang="en-US" dirty="0" err="1" smtClean="0"/>
              <a:t>Dnu</a:t>
            </a:r>
            <a:r>
              <a:rPr lang="en-US" dirty="0" smtClean="0"/>
              <a:t> build</a:t>
            </a:r>
          </a:p>
          <a:p>
            <a:r>
              <a:rPr lang="en-US" dirty="0" err="1" smtClean="0"/>
              <a:t>Dnx</a:t>
            </a:r>
            <a:r>
              <a:rPr lang="en-US" dirty="0" smtClean="0"/>
              <a:t> . kestrel</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30</a:t>
            </a:fld>
            <a:endParaRPr lang="en-US"/>
          </a:p>
        </p:txBody>
      </p:sp>
    </p:spTree>
    <p:extLst>
      <p:ext uri="{BB962C8B-B14F-4D97-AF65-F5344CB8AC3E}">
        <p14:creationId xmlns:p14="http://schemas.microsoft.com/office/powerpoint/2010/main" val="36642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31</a:t>
            </a:fld>
            <a:endParaRPr lang="en-US"/>
          </a:p>
        </p:txBody>
      </p:sp>
    </p:spTree>
    <p:extLst>
      <p:ext uri="{BB962C8B-B14F-4D97-AF65-F5344CB8AC3E}">
        <p14:creationId xmlns:p14="http://schemas.microsoft.com/office/powerpoint/2010/main" val="372758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32</a:t>
            </a:fld>
            <a:endParaRPr lang="en-US"/>
          </a:p>
        </p:txBody>
      </p:sp>
    </p:spTree>
    <p:extLst>
      <p:ext uri="{BB962C8B-B14F-4D97-AF65-F5344CB8AC3E}">
        <p14:creationId xmlns:p14="http://schemas.microsoft.com/office/powerpoint/2010/main" val="161471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33</a:t>
            </a:fld>
            <a:endParaRPr lang="en-US"/>
          </a:p>
        </p:txBody>
      </p:sp>
    </p:spTree>
    <p:extLst>
      <p:ext uri="{BB962C8B-B14F-4D97-AF65-F5344CB8AC3E}">
        <p14:creationId xmlns:p14="http://schemas.microsoft.com/office/powerpoint/2010/main" val="24857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34</a:t>
            </a:fld>
            <a:endParaRPr lang="en-US"/>
          </a:p>
        </p:txBody>
      </p:sp>
    </p:spTree>
    <p:extLst>
      <p:ext uri="{BB962C8B-B14F-4D97-AF65-F5344CB8AC3E}">
        <p14:creationId xmlns:p14="http://schemas.microsoft.com/office/powerpoint/2010/main" val="30290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Segoe UI Light" panose="020B0502040204020203" pitchFamily="34" charset="0"/>
              </a:rPr>
              <a:t>Open source at MS</a:t>
            </a:r>
          </a:p>
          <a:p>
            <a:r>
              <a:rPr lang="en-US" sz="1200" b="1" dirty="0" smtClean="0">
                <a:latin typeface="Segoe UI Light" panose="020B0502040204020203" pitchFamily="34" charset="0"/>
              </a:rPr>
              <a:t>.NET</a:t>
            </a:r>
            <a:r>
              <a:rPr lang="en-US" sz="1200" b="1" baseline="0" dirty="0" smtClean="0">
                <a:latin typeface="Segoe UI Light" panose="020B0502040204020203" pitchFamily="34" charset="0"/>
              </a:rPr>
              <a:t> everywhere</a:t>
            </a:r>
          </a:p>
          <a:p>
            <a:r>
              <a:rPr lang="en-US" sz="1200" b="1" baseline="0" dirty="0" smtClean="0">
                <a:latin typeface="Segoe UI Light" panose="020B0502040204020203" pitchFamily="34" charset="0"/>
              </a:rPr>
              <a:t>Pieces of .NET</a:t>
            </a:r>
          </a:p>
          <a:p>
            <a:r>
              <a:rPr lang="en-US" sz="1200" b="1" baseline="0" dirty="0" smtClean="0">
                <a:latin typeface="Segoe UI Light" panose="020B0502040204020203" pitchFamily="34" charset="0"/>
              </a:rPr>
              <a:t>Running .NET on OS X</a:t>
            </a:r>
          </a:p>
          <a:p>
            <a:r>
              <a:rPr lang="en-US" sz="1200" b="1" baseline="0" dirty="0" smtClean="0">
                <a:latin typeface="Segoe UI Light" panose="020B0502040204020203" pitchFamily="34" charset="0"/>
              </a:rPr>
              <a:t>Running .NET on Linux</a:t>
            </a:r>
          </a:p>
          <a:p>
            <a:r>
              <a:rPr lang="en-US" sz="1200" b="1" baseline="0" dirty="0" smtClean="0">
                <a:latin typeface="Segoe UI Light" panose="020B0502040204020203" pitchFamily="34" charset="0"/>
              </a:rPr>
              <a:t>Q &amp; A</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a:t>
            </a:fld>
            <a:endParaRPr lang="en-US"/>
          </a:p>
        </p:txBody>
      </p:sp>
    </p:spTree>
    <p:extLst>
      <p:ext uri="{BB962C8B-B14F-4D97-AF65-F5344CB8AC3E}">
        <p14:creationId xmlns:p14="http://schemas.microsoft.com/office/powerpoint/2010/main" val="1857962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35</a:t>
            </a:fld>
            <a:endParaRPr lang="en-US"/>
          </a:p>
        </p:txBody>
      </p:sp>
    </p:spTree>
    <p:extLst>
      <p:ext uri="{BB962C8B-B14F-4D97-AF65-F5344CB8AC3E}">
        <p14:creationId xmlns:p14="http://schemas.microsoft.com/office/powerpoint/2010/main" val="1200742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36</a:t>
            </a:fld>
            <a:endParaRPr lang="en-US"/>
          </a:p>
        </p:txBody>
      </p:sp>
    </p:spTree>
    <p:extLst>
      <p:ext uri="{BB962C8B-B14F-4D97-AF65-F5344CB8AC3E}">
        <p14:creationId xmlns:p14="http://schemas.microsoft.com/office/powerpoint/2010/main" val="1238298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 Path fix for .NET</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37</a:t>
            </a:fld>
            <a:endParaRPr lang="en-US"/>
          </a:p>
        </p:txBody>
      </p:sp>
    </p:spTree>
    <p:extLst>
      <p:ext uri="{BB962C8B-B14F-4D97-AF65-F5344CB8AC3E}">
        <p14:creationId xmlns:p14="http://schemas.microsoft.com/office/powerpoint/2010/main" val="883401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Linux</a:t>
            </a:r>
          </a:p>
          <a:p>
            <a:r>
              <a:rPr lang="en-US" dirty="0" err="1" smtClean="0"/>
              <a:t>Yo</a:t>
            </a:r>
            <a:r>
              <a:rPr lang="en-US" dirty="0" smtClean="0"/>
              <a:t> </a:t>
            </a:r>
            <a:r>
              <a:rPr lang="en-US" dirty="0" err="1" smtClean="0"/>
              <a:t>aspnet</a:t>
            </a:r>
            <a:endParaRPr lang="en-US" dirty="0" smtClean="0"/>
          </a:p>
          <a:p>
            <a:r>
              <a:rPr lang="en-US" dirty="0" smtClean="0"/>
              <a:t>Open project in VSC</a:t>
            </a:r>
          </a:p>
          <a:p>
            <a:r>
              <a:rPr lang="en-US" dirty="0" smtClean="0"/>
              <a:t>Do a</a:t>
            </a:r>
            <a:r>
              <a:rPr lang="en-US" baseline="0" dirty="0" smtClean="0"/>
              <a:t> restore</a:t>
            </a:r>
            <a:endParaRPr lang="en-US" dirty="0" smtClean="0"/>
          </a:p>
          <a:p>
            <a:r>
              <a:rPr lang="en-US" dirty="0" smtClean="0"/>
              <a:t>Walk through files</a:t>
            </a:r>
          </a:p>
          <a:p>
            <a:r>
              <a:rPr lang="en-US" dirty="0" err="1" smtClean="0"/>
              <a:t>Dnu</a:t>
            </a:r>
            <a:r>
              <a:rPr lang="en-US" dirty="0" smtClean="0"/>
              <a:t> build</a:t>
            </a:r>
          </a:p>
          <a:p>
            <a:r>
              <a:rPr lang="en-US" dirty="0" err="1" smtClean="0"/>
              <a:t>Dnx</a:t>
            </a:r>
            <a:r>
              <a:rPr lang="en-US" dirty="0" smtClean="0"/>
              <a:t> . kestrel</a:t>
            </a: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38</a:t>
            </a:fld>
            <a:endParaRPr lang="en-US"/>
          </a:p>
        </p:txBody>
      </p:sp>
    </p:spTree>
    <p:extLst>
      <p:ext uri="{BB962C8B-B14F-4D97-AF65-F5344CB8AC3E}">
        <p14:creationId xmlns:p14="http://schemas.microsoft.com/office/powerpoint/2010/main" val="385798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39</a:t>
            </a:fld>
            <a:endParaRPr lang="en-US"/>
          </a:p>
        </p:txBody>
      </p:sp>
    </p:spTree>
    <p:extLst>
      <p:ext uri="{BB962C8B-B14F-4D97-AF65-F5344CB8AC3E}">
        <p14:creationId xmlns:p14="http://schemas.microsoft.com/office/powerpoint/2010/main" val="95118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40</a:t>
            </a:fld>
            <a:endParaRPr lang="en-US"/>
          </a:p>
        </p:txBody>
      </p:sp>
    </p:spTree>
    <p:extLst>
      <p:ext uri="{BB962C8B-B14F-4D97-AF65-F5344CB8AC3E}">
        <p14:creationId xmlns:p14="http://schemas.microsoft.com/office/powerpoint/2010/main" val="1331601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41</a:t>
            </a:fld>
            <a:endParaRPr lang="en-US"/>
          </a:p>
        </p:txBody>
      </p:sp>
    </p:spTree>
    <p:extLst>
      <p:ext uri="{BB962C8B-B14F-4D97-AF65-F5344CB8AC3E}">
        <p14:creationId xmlns:p14="http://schemas.microsoft.com/office/powerpoint/2010/main" val="686730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42</a:t>
            </a:fld>
            <a:endParaRPr lang="en-US"/>
          </a:p>
        </p:txBody>
      </p:sp>
    </p:spTree>
    <p:extLst>
      <p:ext uri="{BB962C8B-B14F-4D97-AF65-F5344CB8AC3E}">
        <p14:creationId xmlns:p14="http://schemas.microsoft.com/office/powerpoint/2010/main" val="1685622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43</a:t>
            </a:fld>
            <a:endParaRPr lang="en-US"/>
          </a:p>
        </p:txBody>
      </p:sp>
    </p:spTree>
    <p:extLst>
      <p:ext uri="{BB962C8B-B14F-4D97-AF65-F5344CB8AC3E}">
        <p14:creationId xmlns:p14="http://schemas.microsoft.com/office/powerpoint/2010/main" val="768588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0EC29EE-A8AD-4CE0-9C0B-116E0D4D7533}" type="datetime8">
              <a:rPr lang="en-US" smtClean="0"/>
              <a:t>1/7/16 4:53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45591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5</a:t>
            </a:fld>
            <a:endParaRPr lang="en-US"/>
          </a:p>
        </p:txBody>
      </p:sp>
    </p:spTree>
    <p:extLst>
      <p:ext uri="{BB962C8B-B14F-4D97-AF65-F5344CB8AC3E}">
        <p14:creationId xmlns:p14="http://schemas.microsoft.com/office/powerpoint/2010/main" val="524305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0EC29EE-A8AD-4CE0-9C0B-116E0D4D7533}" type="datetime8">
              <a:rPr lang="en-US" smtClean="0"/>
              <a:t>1/7/16 4:53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423027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Segoe UI Light" panose="020B0502040204020203" pitchFamily="34" charset="0"/>
              </a:rPr>
              <a:t>https://</a:t>
            </a:r>
            <a:r>
              <a:rPr lang="en-US" sz="1200" b="1" dirty="0" err="1" smtClean="0">
                <a:latin typeface="Segoe UI Light" panose="020B0502040204020203" pitchFamily="34" charset="0"/>
              </a:rPr>
              <a:t>code.visualstudio.com</a:t>
            </a:r>
            <a:r>
              <a:rPr lang="en-US" sz="1200" b="1" dirty="0" smtClean="0">
                <a:latin typeface="Segoe UI Light" panose="020B0502040204020203" pitchFamily="34" charset="0"/>
              </a:rPr>
              <a:t>/Docs/ASPnet5 – running </a:t>
            </a:r>
            <a:r>
              <a:rPr lang="en-US" sz="1200" b="1" dirty="0" err="1" smtClean="0">
                <a:latin typeface="Segoe UI Light" panose="020B0502040204020203" pitchFamily="34" charset="0"/>
              </a:rPr>
              <a:t>aspnet</a:t>
            </a:r>
            <a:r>
              <a:rPr lang="en-US" sz="1200" b="1" dirty="0" smtClean="0">
                <a:latin typeface="Segoe UI Light" panose="020B0502040204020203" pitchFamily="34" charset="0"/>
              </a:rPr>
              <a:t> in both locations</a:t>
            </a:r>
          </a:p>
          <a:p>
            <a:r>
              <a:rPr lang="en-US" sz="1200" b="1" dirty="0" smtClean="0">
                <a:latin typeface="Segoe UI Light" panose="020B0502040204020203" pitchFamily="34" charset="0"/>
              </a:rPr>
              <a:t>Install DNVM</a:t>
            </a:r>
            <a:r>
              <a:rPr lang="en-US" sz="1200" b="1" baseline="0" dirty="0" smtClean="0">
                <a:latin typeface="Segoe UI Light" panose="020B0502040204020203" pitchFamily="34" charset="0"/>
              </a:rPr>
              <a:t> to Ubuntu - https://</a:t>
            </a:r>
            <a:r>
              <a:rPr lang="en-US" sz="1200" b="1" baseline="0" dirty="0" err="1" smtClean="0">
                <a:latin typeface="Segoe UI Light" panose="020B0502040204020203" pitchFamily="34" charset="0"/>
              </a:rPr>
              <a:t>github.com</a:t>
            </a:r>
            <a:r>
              <a:rPr lang="en-US" sz="1200" b="1" baseline="0" dirty="0" smtClean="0">
                <a:latin typeface="Segoe UI Light" panose="020B0502040204020203" pitchFamily="34" charset="0"/>
              </a:rPr>
              <a:t>/</a:t>
            </a:r>
            <a:r>
              <a:rPr lang="en-US" sz="1200" b="1" baseline="0" dirty="0" err="1" smtClean="0">
                <a:latin typeface="Segoe UI Light" panose="020B0502040204020203" pitchFamily="34" charset="0"/>
              </a:rPr>
              <a:t>aspnet</a:t>
            </a:r>
            <a:r>
              <a:rPr lang="en-US" sz="1200" b="1" baseline="0" dirty="0" smtClean="0">
                <a:latin typeface="Segoe UI Light" panose="020B0502040204020203" pitchFamily="34" charset="0"/>
              </a:rPr>
              <a:t>/Home/blob/</a:t>
            </a:r>
            <a:r>
              <a:rPr lang="en-US" sz="1200" b="1" baseline="0" dirty="0" err="1" smtClean="0">
                <a:latin typeface="Segoe UI Light" panose="020B0502040204020203" pitchFamily="34" charset="0"/>
              </a:rPr>
              <a:t>dev</a:t>
            </a:r>
            <a:r>
              <a:rPr lang="en-US" sz="1200" b="1" baseline="0" dirty="0" smtClean="0">
                <a:latin typeface="Segoe UI Light" panose="020B0502040204020203" pitchFamily="34" charset="0"/>
              </a:rPr>
              <a:t>/</a:t>
            </a:r>
            <a:r>
              <a:rPr lang="en-US" sz="1200" b="1" baseline="0" dirty="0" err="1" smtClean="0">
                <a:latin typeface="Segoe UI Light" panose="020B0502040204020203" pitchFamily="34" charset="0"/>
              </a:rPr>
              <a:t>GettingStartedDeb.md</a:t>
            </a:r>
            <a:endParaRPr lang="en-US" sz="1200" b="1" baseline="0" dirty="0" smtClean="0">
              <a:latin typeface="Segoe UI Light" panose="020B0502040204020203" pitchFamily="34" charset="0"/>
            </a:endParaRPr>
          </a:p>
          <a:p>
            <a:r>
              <a:rPr lang="en-US" dirty="0" smtClean="0"/>
              <a:t>Getting started with </a:t>
            </a:r>
            <a:r>
              <a:rPr lang="en-US" dirty="0" err="1" smtClean="0"/>
              <a:t>linux</a:t>
            </a:r>
            <a:r>
              <a:rPr lang="en-US" dirty="0" smtClean="0"/>
              <a:t>: https://</a:t>
            </a:r>
            <a:r>
              <a:rPr lang="en-US" dirty="0" err="1" smtClean="0"/>
              <a:t>github.com</a:t>
            </a:r>
            <a:r>
              <a:rPr lang="en-US" dirty="0" smtClean="0"/>
              <a:t>/</a:t>
            </a:r>
            <a:r>
              <a:rPr lang="en-US" dirty="0" err="1" smtClean="0"/>
              <a:t>aspnet</a:t>
            </a:r>
            <a:r>
              <a:rPr lang="en-US" dirty="0" smtClean="0"/>
              <a:t>/</a:t>
            </a:r>
            <a:r>
              <a:rPr lang="en-US" dirty="0" err="1" smtClean="0"/>
              <a:t>home#linux</a:t>
            </a:r>
            <a:endParaRPr lang="en-US" dirty="0" smtClean="0"/>
          </a:p>
          <a:p>
            <a:r>
              <a:rPr lang="en-US" dirty="0" smtClean="0"/>
              <a:t>ASP.NET docs - http://</a:t>
            </a:r>
            <a:r>
              <a:rPr lang="en-US" dirty="0" err="1" smtClean="0"/>
              <a:t>docs.asp.net</a:t>
            </a:r>
            <a:r>
              <a:rPr lang="en-US" dirty="0" smtClean="0"/>
              <a:t>/en/latest/getting-started/</a:t>
            </a:r>
            <a:r>
              <a:rPr lang="en-US" dirty="0" err="1" smtClean="0"/>
              <a:t>index.html</a:t>
            </a:r>
            <a:endParaRPr lang="en-US" dirty="0" smtClean="0"/>
          </a:p>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46</a:t>
            </a:fld>
            <a:endParaRPr lang="en-US"/>
          </a:p>
        </p:txBody>
      </p:sp>
    </p:spTree>
    <p:extLst>
      <p:ext uri="{BB962C8B-B14F-4D97-AF65-F5344CB8AC3E}">
        <p14:creationId xmlns:p14="http://schemas.microsoft.com/office/powerpoint/2010/main" val="731571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48</a:t>
            </a:fld>
            <a:endParaRPr lang="en-US"/>
          </a:p>
        </p:txBody>
      </p:sp>
    </p:spTree>
    <p:extLst>
      <p:ext uri="{BB962C8B-B14F-4D97-AF65-F5344CB8AC3E}">
        <p14:creationId xmlns:p14="http://schemas.microsoft.com/office/powerpoint/2010/main" val="210191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r>
              <a:rPr lang="en-US" sz="1200" dirty="0" smtClean="0">
                <a:solidFill>
                  <a:schemeClr val="tx1">
                    <a:lumMod val="75000"/>
                  </a:schemeClr>
                </a:solidFill>
                <a:latin typeface="Segoe UI Light"/>
              </a:rPr>
              <a:t>.NET has been open sourced (along with many components)</a:t>
            </a:r>
          </a:p>
          <a:p>
            <a:pPr marL="290513" indent="-227013" defTabSz="896181">
              <a:spcAft>
                <a:spcPts val="1200"/>
              </a:spcAft>
              <a:buFont typeface="Arial" panose="020B0604020202020204" pitchFamily="34" charset="0"/>
              <a:buChar char="•"/>
            </a:pPr>
            <a:r>
              <a:rPr lang="en-US" sz="1200" dirty="0" smtClean="0">
                <a:solidFill>
                  <a:schemeClr val="tx1">
                    <a:lumMod val="75000"/>
                  </a:schemeClr>
                </a:solidFill>
                <a:latin typeface="Segoe UI Light"/>
              </a:rPr>
              <a:t>Contributions</a:t>
            </a:r>
            <a:r>
              <a:rPr lang="en-US" sz="1200" baseline="0" dirty="0" smtClean="0">
                <a:solidFill>
                  <a:schemeClr val="tx1">
                    <a:lumMod val="75000"/>
                  </a:schemeClr>
                </a:solidFill>
                <a:latin typeface="Segoe UI Light"/>
              </a:rPr>
              <a:t> to Apache </a:t>
            </a:r>
            <a:r>
              <a:rPr lang="en-US" sz="1200" baseline="0" dirty="0" err="1" smtClean="0">
                <a:solidFill>
                  <a:schemeClr val="tx1">
                    <a:lumMod val="75000"/>
                  </a:schemeClr>
                </a:solidFill>
                <a:latin typeface="Segoe UI Light"/>
              </a:rPr>
              <a:t>projets</a:t>
            </a:r>
            <a:r>
              <a:rPr lang="en-US" sz="1200" baseline="0" dirty="0" smtClean="0">
                <a:solidFill>
                  <a:schemeClr val="tx1">
                    <a:lumMod val="75000"/>
                  </a:schemeClr>
                </a:solidFill>
                <a:latin typeface="Segoe UI Light"/>
              </a:rPr>
              <a:t>, Linux, Hadoop, </a:t>
            </a:r>
            <a:r>
              <a:rPr lang="en-US" sz="1200" baseline="0" dirty="0" err="1" smtClean="0">
                <a:solidFill>
                  <a:schemeClr val="tx1">
                    <a:lumMod val="75000"/>
                  </a:schemeClr>
                </a:solidFill>
                <a:latin typeface="Segoe UI Light"/>
              </a:rPr>
              <a:t>etc</a:t>
            </a:r>
            <a:endParaRPr lang="en-US" sz="1200" baseline="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1200" baseline="0" dirty="0" smtClean="0">
                <a:solidFill>
                  <a:schemeClr val="tx1">
                    <a:lumMod val="75000"/>
                  </a:schemeClr>
                </a:solidFill>
                <a:latin typeface="Segoe UI Light"/>
              </a:rPr>
              <a:t>Support for PHP, Node, </a:t>
            </a:r>
            <a:r>
              <a:rPr lang="en-US" sz="1200" baseline="0" dirty="0" err="1" smtClean="0">
                <a:solidFill>
                  <a:schemeClr val="tx1">
                    <a:lumMod val="75000"/>
                  </a:schemeClr>
                </a:solidFill>
                <a:latin typeface="Segoe UI Light"/>
              </a:rPr>
              <a:t>etc</a:t>
            </a:r>
            <a:r>
              <a:rPr lang="en-US" sz="1200" baseline="0" dirty="0" smtClean="0">
                <a:solidFill>
                  <a:schemeClr val="tx1">
                    <a:lumMod val="75000"/>
                  </a:schemeClr>
                </a:solidFill>
                <a:latin typeface="Segoe UI Light"/>
              </a:rPr>
              <a:t> on Windows</a:t>
            </a:r>
            <a:endParaRPr lang="en-US" sz="12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1200" dirty="0" smtClean="0">
                <a:solidFill>
                  <a:schemeClr val="tx1">
                    <a:lumMod val="75000"/>
                  </a:schemeClr>
                </a:solidFill>
                <a:latin typeface="Segoe UI Light"/>
              </a:rPr>
              <a:t>ASP.NET in 2012</a:t>
            </a:r>
          </a:p>
          <a:p>
            <a:pPr marL="290513" indent="-227013" defTabSz="896181">
              <a:spcAft>
                <a:spcPts val="1200"/>
              </a:spcAft>
              <a:buFont typeface="Arial" panose="020B0604020202020204" pitchFamily="34" charset="0"/>
              <a:buChar char="•"/>
            </a:pPr>
            <a:r>
              <a:rPr lang="en-US" sz="1200" dirty="0" smtClean="0">
                <a:solidFill>
                  <a:schemeClr val="tx1">
                    <a:lumMod val="75000"/>
                  </a:schemeClr>
                </a:solidFill>
                <a:latin typeface="Segoe UI Light"/>
              </a:rPr>
              <a:t>.NET in late 2014</a:t>
            </a:r>
          </a:p>
          <a:p>
            <a:pPr marL="290513" indent="-227013" defTabSz="896181">
              <a:spcAft>
                <a:spcPts val="1200"/>
              </a:spcAft>
              <a:buFont typeface="Arial" panose="020B0604020202020204" pitchFamily="34" charset="0"/>
              <a:buChar char="•"/>
            </a:pPr>
            <a:r>
              <a:rPr lang="en-US" sz="1200" dirty="0" smtClean="0">
                <a:solidFill>
                  <a:schemeClr val="tx1">
                    <a:lumMod val="75000"/>
                  </a:schemeClr>
                </a:solidFill>
                <a:latin typeface="Segoe UI Light"/>
              </a:rPr>
              <a:t>More</a:t>
            </a:r>
            <a:r>
              <a:rPr lang="en-US" sz="1200" baseline="0" dirty="0" smtClean="0">
                <a:solidFill>
                  <a:schemeClr val="tx1">
                    <a:lumMod val="75000"/>
                  </a:schemeClr>
                </a:solidFill>
                <a:latin typeface="Segoe UI Light"/>
              </a:rPr>
              <a:t> continues to be released</a:t>
            </a:r>
          </a:p>
          <a:p>
            <a:pPr marL="290513" indent="-227013" defTabSz="896181">
              <a:spcAft>
                <a:spcPts val="1200"/>
              </a:spcAft>
              <a:buFont typeface="Arial" panose="020B0604020202020204" pitchFamily="34" charset="0"/>
              <a:buChar char="•"/>
            </a:pPr>
            <a:r>
              <a:rPr lang="en-US" sz="1200" baseline="0" dirty="0" smtClean="0">
                <a:solidFill>
                  <a:schemeClr val="tx1">
                    <a:lumMod val="75000"/>
                  </a:schemeClr>
                </a:solidFill>
                <a:latin typeface="Segoe UI Light"/>
              </a:rPr>
              <a:t>Today, Azure SDKs are all being released on </a:t>
            </a:r>
            <a:r>
              <a:rPr lang="en-US" sz="1200" baseline="0" dirty="0" err="1" smtClean="0">
                <a:solidFill>
                  <a:schemeClr val="tx1">
                    <a:lumMod val="75000"/>
                  </a:schemeClr>
                </a:solidFill>
                <a:latin typeface="Segoe UI Light"/>
              </a:rPr>
              <a:t>GitHub</a:t>
            </a:r>
            <a:r>
              <a:rPr lang="en-US" sz="1200" baseline="0" dirty="0" smtClean="0">
                <a:solidFill>
                  <a:schemeClr val="tx1">
                    <a:lumMod val="75000"/>
                  </a:schemeClr>
                </a:solidFill>
                <a:latin typeface="Segoe UI Light"/>
              </a:rPr>
              <a:t>, as are many many other things</a:t>
            </a: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6</a:t>
            </a:fld>
            <a:endParaRPr lang="en-US"/>
          </a:p>
        </p:txBody>
      </p:sp>
    </p:spTree>
    <p:extLst>
      <p:ext uri="{BB962C8B-B14F-4D97-AF65-F5344CB8AC3E}">
        <p14:creationId xmlns:p14="http://schemas.microsoft.com/office/powerpoint/2010/main" val="66990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8</a:t>
            </a:fld>
            <a:endParaRPr lang="en-US"/>
          </a:p>
        </p:txBody>
      </p:sp>
    </p:spTree>
    <p:extLst>
      <p:ext uri="{BB962C8B-B14F-4D97-AF65-F5344CB8AC3E}">
        <p14:creationId xmlns:p14="http://schemas.microsoft.com/office/powerpoint/2010/main" val="189125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9</a:t>
            </a:fld>
            <a:endParaRPr lang="en-US"/>
          </a:p>
        </p:txBody>
      </p:sp>
    </p:spTree>
    <p:extLst>
      <p:ext uri="{BB962C8B-B14F-4D97-AF65-F5344CB8AC3E}">
        <p14:creationId xmlns:p14="http://schemas.microsoft.com/office/powerpoint/2010/main" val="186842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27013" defTabSz="896181">
              <a:spcAft>
                <a:spcPts val="1200"/>
              </a:spcAft>
              <a:buFont typeface="Arial" panose="020B0604020202020204" pitchFamily="34" charset="0"/>
              <a:buChar char="•"/>
            </a:pPr>
            <a:endParaRPr lang="en-US" sz="1200" dirty="0" smtClean="0">
              <a:solidFill>
                <a:schemeClr val="tx1">
                  <a:lumMod val="75000"/>
                </a:schemeClr>
              </a:solidFill>
              <a:latin typeface="Segoe UI Light"/>
            </a:endParaRPr>
          </a:p>
        </p:txBody>
      </p:sp>
      <p:sp>
        <p:nvSpPr>
          <p:cNvPr id="4" name="Slide Number Placeholder 3"/>
          <p:cNvSpPr>
            <a:spLocks noGrp="1"/>
          </p:cNvSpPr>
          <p:nvPr>
            <p:ph type="sldNum" sz="quarter" idx="10"/>
          </p:nvPr>
        </p:nvSpPr>
        <p:spPr/>
        <p:txBody>
          <a:bodyPr/>
          <a:lstStyle/>
          <a:p>
            <a:fld id="{D87653DB-B31F-428D-9506-C3E312885146}" type="slidenum">
              <a:rPr lang="en-US" smtClean="0"/>
              <a:t>11</a:t>
            </a:fld>
            <a:endParaRPr lang="en-US"/>
          </a:p>
        </p:txBody>
      </p:sp>
    </p:spTree>
    <p:extLst>
      <p:ext uri="{BB962C8B-B14F-4D97-AF65-F5344CB8AC3E}">
        <p14:creationId xmlns:p14="http://schemas.microsoft.com/office/powerpoint/2010/main" val="196780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t>12</a:t>
            </a:fld>
            <a:endParaRPr lang="en-US"/>
          </a:p>
        </p:txBody>
      </p:sp>
    </p:spTree>
    <p:extLst>
      <p:ext uri="{BB962C8B-B14F-4D97-AF65-F5344CB8AC3E}">
        <p14:creationId xmlns:p14="http://schemas.microsoft.com/office/powerpoint/2010/main" val="99515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252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917" userDrawn="1">
          <p15:clr>
            <a:srgbClr val="FBAE40"/>
          </p15:clr>
        </p15:guide>
        <p15:guide id="3" pos="173" userDrawn="1">
          <p15:clr>
            <a:srgbClr val="FBAE40"/>
          </p15:clr>
        </p15:guide>
        <p15:guide id="4" pos="749" userDrawn="1">
          <p15:clr>
            <a:srgbClr val="FBAE40"/>
          </p15:clr>
        </p15:guide>
        <p15:guide id="5" pos="1325" userDrawn="1">
          <p15:clr>
            <a:srgbClr val="FBAE40"/>
          </p15:clr>
        </p15:guide>
        <p15:guide id="6" pos="1901" userDrawn="1">
          <p15:clr>
            <a:srgbClr val="FBAE40"/>
          </p15:clr>
        </p15:guide>
        <p15:guide id="7" pos="2477" userDrawn="1">
          <p15:clr>
            <a:srgbClr val="FBAE40"/>
          </p15:clr>
        </p15:guide>
        <p15:guide id="8" pos="3053" userDrawn="1">
          <p15:clr>
            <a:srgbClr val="FBAE40"/>
          </p15:clr>
        </p15:guide>
        <p15:guide id="9" pos="3629" userDrawn="1">
          <p15:clr>
            <a:srgbClr val="FBAE40"/>
          </p15:clr>
        </p15:guide>
        <p15:guide id="10" pos="4205" userDrawn="1">
          <p15:clr>
            <a:srgbClr val="FBAE40"/>
          </p15:clr>
        </p15:guide>
        <p15:guide id="11" pos="4781" userDrawn="1">
          <p15:clr>
            <a:srgbClr val="FBAE40"/>
          </p15:clr>
        </p15:guide>
        <p15:guide id="12" pos="5357" userDrawn="1">
          <p15:clr>
            <a:srgbClr val="FBAE40"/>
          </p15:clr>
        </p15:guide>
        <p15:guide id="13" pos="5933" userDrawn="1">
          <p15:clr>
            <a:srgbClr val="FBAE40"/>
          </p15:clr>
        </p15:guide>
        <p15:guide id="14" pos="6509" userDrawn="1">
          <p15:clr>
            <a:srgbClr val="FBAE40"/>
          </p15:clr>
        </p15:guide>
        <p15:guide id="15" pos="7085" userDrawn="1">
          <p15:clr>
            <a:srgbClr val="FBAE40"/>
          </p15:clr>
        </p15:guide>
        <p15:guide id="16" pos="7661" userDrawn="1">
          <p15:clr>
            <a:srgbClr val="FBAE40"/>
          </p15:clr>
        </p15:guide>
        <p15:guide id="17" orient="horz" pos="187" userDrawn="1">
          <p15:clr>
            <a:srgbClr val="FBAE40"/>
          </p15:clr>
        </p15:guide>
        <p15:guide id="18" orient="horz" pos="763" userDrawn="1">
          <p15:clr>
            <a:srgbClr val="FBAE40"/>
          </p15:clr>
        </p15:guide>
        <p15:guide id="19" orient="horz" pos="1339" userDrawn="1">
          <p15:clr>
            <a:srgbClr val="FBAE40"/>
          </p15:clr>
        </p15:guide>
        <p15:guide id="20" orient="horz" pos="1915" userDrawn="1">
          <p15:clr>
            <a:srgbClr val="FBAE40"/>
          </p15:clr>
        </p15:guide>
        <p15:guide id="21" orient="horz" pos="2491" userDrawn="1">
          <p15:clr>
            <a:srgbClr val="FBAE40"/>
          </p15:clr>
        </p15:guide>
        <p15:guide id="22" orient="horz" pos="3067" userDrawn="1">
          <p15:clr>
            <a:srgbClr val="FBAE40"/>
          </p15:clr>
        </p15:guide>
        <p15:guide id="23" orient="horz" pos="3643" userDrawn="1">
          <p15:clr>
            <a:srgbClr val="FBAE40"/>
          </p15:clr>
        </p15:guide>
        <p15:guide id="24" orient="horz" pos="4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34908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898218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43164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0154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436475"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746695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9051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 y="0"/>
            <a:ext cx="12436475" cy="6994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3" name="Text Box 3"/>
          <p:cNvSpPr txBox="1">
            <a:spLocks noChangeArrowheads="1"/>
          </p:cNvSpPr>
          <p:nvPr userDrawn="1"/>
        </p:nvSpPr>
        <p:spPr bwMode="blackWhite">
          <a:xfrm>
            <a:off x="459230" y="5612730"/>
            <a:ext cx="8812606" cy="734813"/>
          </a:xfrm>
          <a:prstGeom prst="rect">
            <a:avLst/>
          </a:prstGeom>
          <a:noFill/>
          <a:ln w="12700">
            <a:noFill/>
            <a:miter lim="800000"/>
            <a:headEnd type="none" w="sm" len="sm"/>
            <a:tailEnd type="none" w="sm" len="sm"/>
          </a:ln>
          <a:effectLst/>
        </p:spPr>
        <p:txBody>
          <a:bodyPr vert="horz" wrap="square" lIns="182806" tIns="146246" rIns="182806" bIns="146246" numCol="1" anchor="t" anchorCtr="0" compatLnSpc="1">
            <a:prstTxWarp prst="textNoShape">
              <a:avLst/>
            </a:prstTxWarp>
            <a:spAutoFit/>
          </a:bodyPr>
          <a:lstStyle/>
          <a:p>
            <a:pPr defTabSz="931832"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1832"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81310" y="3027178"/>
            <a:ext cx="3288506" cy="704445"/>
          </a:xfrm>
          <a:prstGeom prst="rect">
            <a:avLst/>
          </a:prstGeom>
        </p:spPr>
      </p:pic>
    </p:spTree>
    <p:extLst>
      <p:ext uri="{BB962C8B-B14F-4D97-AF65-F5344CB8AC3E}">
        <p14:creationId xmlns:p14="http://schemas.microsoft.com/office/powerpoint/2010/main" val="13743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2" descr="http://www.pestaola.gr/wp-content/uploads/windows-10-wallpap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869" y="-100821"/>
            <a:ext cx="13006235" cy="7215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D378804E-5577-408F-AF5D-07CE3759FF41}" type="datetimeFigureOut">
              <a:rPr lang="en-US" smtClean="0"/>
              <a:t>1/7/16</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193B7457-0871-4F10-9DA3-273C4BBD362D}" type="slidenum">
              <a:rPr lang="en-US" smtClean="0"/>
              <a:t>‹#›</a:t>
            </a:fld>
            <a:endParaRPr lang="en-US"/>
          </a:p>
        </p:txBody>
      </p:sp>
    </p:spTree>
    <p:extLst>
      <p:ext uri="{BB962C8B-B14F-4D97-AF65-F5344CB8AC3E}">
        <p14:creationId xmlns:p14="http://schemas.microsoft.com/office/powerpoint/2010/main" val="2694553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48188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54127913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8"/>
            <a:ext cx="11889564" cy="917575"/>
          </a:xfrm>
          <a:prstGeom prst="rect">
            <a:avLst/>
          </a:prstGeom>
        </p:spPr>
        <p:txBody>
          <a:bodyPr vert="horz" wrap="square" lIns="146261" tIns="91413" rIns="146261"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3" y="1212853"/>
            <a:ext cx="11887198" cy="2116688"/>
          </a:xfrm>
          <a:prstGeom prst="rect">
            <a:avLst/>
          </a:prstGeom>
        </p:spPr>
        <p:txBody>
          <a:bodyPr vert="horz" wrap="square" lIns="146261" tIns="91413" rIns="146261"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43943"/>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 id="2147483669" r:id="rId4"/>
    <p:sldLayoutId id="2147483670" r:id="rId5"/>
    <p:sldLayoutId id="2147483707" r:id="rId6"/>
    <p:sldLayoutId id="2147483709" r:id="rId7"/>
    <p:sldLayoutId id="2147483710" r:id="rId8"/>
    <p:sldLayoutId id="2147483711" r:id="rId9"/>
    <p:sldLayoutId id="2147483712" r:id="rId10"/>
  </p:sldLayoutIdLst>
  <p:transition>
    <p:fade/>
  </p:transition>
  <p:timing>
    <p:tnLst>
      <p:par>
        <p:cTn id="1" dur="indefinite" restart="never" nodeType="tmRoot"/>
      </p:par>
    </p:tnLst>
  </p:timing>
  <p:txStyles>
    <p:titleStyle>
      <a:lvl1pPr algn="l" defTabSz="932293" rtl="0" eaLnBrk="1" latinLnBrk="0" hangingPunct="1">
        <a:lnSpc>
          <a:spcPct val="90000"/>
        </a:lnSpc>
        <a:spcBef>
          <a:spcPct val="0"/>
        </a:spcBef>
        <a:buNone/>
        <a:defRPr lang="en-US" sz="51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5" marR="0" indent="-342735" algn="l" defTabSz="93229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20" marR="0" indent="-241183" algn="l" defTabSz="93229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5" marR="0" indent="-228489" algn="l" defTabSz="93229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5" marR="0" indent="-228489" algn="l" defTabSz="93229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93" marR="0" indent="-228489" algn="l" defTabSz="93229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803" indent="-233074" algn="l" defTabSz="932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51" indent="-233074" algn="l" defTabSz="932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98" indent="-233074" algn="l" defTabSz="932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44" indent="-233074" algn="l" defTabSz="932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93" rtl="0" eaLnBrk="1" latinLnBrk="0" hangingPunct="1">
        <a:defRPr sz="1800" kern="1200">
          <a:solidFill>
            <a:schemeClr val="tx1"/>
          </a:solidFill>
          <a:latin typeface="+mn-lt"/>
          <a:ea typeface="+mn-ea"/>
          <a:cs typeface="+mn-cs"/>
        </a:defRPr>
      </a:lvl1pPr>
      <a:lvl2pPr marL="466146" algn="l" defTabSz="932293" rtl="0" eaLnBrk="1" latinLnBrk="0" hangingPunct="1">
        <a:defRPr sz="1800" kern="1200">
          <a:solidFill>
            <a:schemeClr val="tx1"/>
          </a:solidFill>
          <a:latin typeface="+mn-lt"/>
          <a:ea typeface="+mn-ea"/>
          <a:cs typeface="+mn-cs"/>
        </a:defRPr>
      </a:lvl2pPr>
      <a:lvl3pPr marL="932293" algn="l" defTabSz="932293" rtl="0" eaLnBrk="1" latinLnBrk="0" hangingPunct="1">
        <a:defRPr sz="1800" kern="1200">
          <a:solidFill>
            <a:schemeClr val="tx1"/>
          </a:solidFill>
          <a:latin typeface="+mn-lt"/>
          <a:ea typeface="+mn-ea"/>
          <a:cs typeface="+mn-cs"/>
        </a:defRPr>
      </a:lvl3pPr>
      <a:lvl4pPr marL="1398439" algn="l" defTabSz="932293" rtl="0" eaLnBrk="1" latinLnBrk="0" hangingPunct="1">
        <a:defRPr sz="1800" kern="1200">
          <a:solidFill>
            <a:schemeClr val="tx1"/>
          </a:solidFill>
          <a:latin typeface="+mn-lt"/>
          <a:ea typeface="+mn-ea"/>
          <a:cs typeface="+mn-cs"/>
        </a:defRPr>
      </a:lvl4pPr>
      <a:lvl5pPr marL="1864585" algn="l" defTabSz="932293" rtl="0" eaLnBrk="1" latinLnBrk="0" hangingPunct="1">
        <a:defRPr sz="1800" kern="1200">
          <a:solidFill>
            <a:schemeClr val="tx1"/>
          </a:solidFill>
          <a:latin typeface="+mn-lt"/>
          <a:ea typeface="+mn-ea"/>
          <a:cs typeface="+mn-cs"/>
        </a:defRPr>
      </a:lvl5pPr>
      <a:lvl6pPr marL="2330732" algn="l" defTabSz="932293" rtl="0" eaLnBrk="1" latinLnBrk="0" hangingPunct="1">
        <a:defRPr sz="1800" kern="1200">
          <a:solidFill>
            <a:schemeClr val="tx1"/>
          </a:solidFill>
          <a:latin typeface="+mn-lt"/>
          <a:ea typeface="+mn-ea"/>
          <a:cs typeface="+mn-cs"/>
        </a:defRPr>
      </a:lvl6pPr>
      <a:lvl7pPr marL="2796877" algn="l" defTabSz="932293" rtl="0" eaLnBrk="1" latinLnBrk="0" hangingPunct="1">
        <a:defRPr sz="1800" kern="1200">
          <a:solidFill>
            <a:schemeClr val="tx1"/>
          </a:solidFill>
          <a:latin typeface="+mn-lt"/>
          <a:ea typeface="+mn-ea"/>
          <a:cs typeface="+mn-cs"/>
        </a:defRPr>
      </a:lvl7pPr>
      <a:lvl8pPr marL="3263023" algn="l" defTabSz="932293" rtl="0" eaLnBrk="1" latinLnBrk="0" hangingPunct="1">
        <a:defRPr sz="1800" kern="1200">
          <a:solidFill>
            <a:schemeClr val="tx1"/>
          </a:solidFill>
          <a:latin typeface="+mn-lt"/>
          <a:ea typeface="+mn-ea"/>
          <a:cs typeface="+mn-cs"/>
        </a:defRPr>
      </a:lvl8pPr>
      <a:lvl9pPr marL="3729171" algn="l" defTabSz="932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7"/>
            <a:ext cx="11889564" cy="917575"/>
          </a:xfrm>
          <a:prstGeom prst="rect">
            <a:avLst/>
          </a:prstGeom>
        </p:spPr>
        <p:txBody>
          <a:bodyPr vert="horz" wrap="square" lIns="146261" tIns="91413" rIns="146261"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2" y="1212853"/>
            <a:ext cx="11887198" cy="2116688"/>
          </a:xfrm>
          <a:prstGeom prst="rect">
            <a:avLst/>
          </a:prstGeom>
        </p:spPr>
        <p:txBody>
          <a:bodyPr vert="horz" wrap="square" lIns="146261" tIns="91413" rIns="146261"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5128520"/>
      </p:ext>
    </p:extLst>
  </p:cSld>
  <p:clrMap bg1="lt1" tx1="dk1" bg2="lt2" tx2="dk2" accent1="accent1" accent2="accent2" accent3="accent3" accent4="accent4" accent5="accent5" accent6="accent6" hlink="hlink" folHlink="folHlink"/>
  <p:sldLayoutIdLst>
    <p:sldLayoutId id="2147483706" r:id="rId1"/>
  </p:sldLayoutIdLst>
  <p:transition>
    <p:fade/>
  </p:transition>
  <p:timing>
    <p:tnLst>
      <p:par>
        <p:cTn id="1" dur="indefinite" restart="never" nodeType="tmRoot"/>
      </p:par>
    </p:tnLst>
  </p:timing>
  <p:txStyles>
    <p:titleStyle>
      <a:lvl1pPr algn="l" defTabSz="932472" rtl="0" eaLnBrk="1" latinLnBrk="0" hangingPunct="1">
        <a:lnSpc>
          <a:spcPct val="90000"/>
        </a:lnSpc>
        <a:spcBef>
          <a:spcPct val="0"/>
        </a:spcBef>
        <a:buNone/>
        <a:defRPr lang="en-US" sz="52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1" marR="0" indent="-342801" algn="l" defTabSz="93247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32" marR="0" indent="-241229" algn="l" defTabSz="93247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8" marR="0" indent="-228533" algn="l" defTabSz="93247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403" marR="0" indent="-228533" algn="l" defTabSz="93247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35" marR="0" indent="-228533" algn="l" defTabSz="93247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96" indent="-233118"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33" indent="-233118"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69" indent="-233118"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05" indent="-233118"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72" rtl="0" eaLnBrk="1" latinLnBrk="0" hangingPunct="1">
        <a:defRPr sz="1800" kern="1200">
          <a:solidFill>
            <a:schemeClr val="tx1"/>
          </a:solidFill>
          <a:latin typeface="+mn-lt"/>
          <a:ea typeface="+mn-ea"/>
          <a:cs typeface="+mn-cs"/>
        </a:defRPr>
      </a:lvl1pPr>
      <a:lvl2pPr marL="466236" algn="l" defTabSz="932472" rtl="0" eaLnBrk="1" latinLnBrk="0" hangingPunct="1">
        <a:defRPr sz="1800" kern="1200">
          <a:solidFill>
            <a:schemeClr val="tx1"/>
          </a:solidFill>
          <a:latin typeface="+mn-lt"/>
          <a:ea typeface="+mn-ea"/>
          <a:cs typeface="+mn-cs"/>
        </a:defRPr>
      </a:lvl2pPr>
      <a:lvl3pPr marL="932472" algn="l" defTabSz="932472" rtl="0" eaLnBrk="1" latinLnBrk="0" hangingPunct="1">
        <a:defRPr sz="1800" kern="1200">
          <a:solidFill>
            <a:schemeClr val="tx1"/>
          </a:solidFill>
          <a:latin typeface="+mn-lt"/>
          <a:ea typeface="+mn-ea"/>
          <a:cs typeface="+mn-cs"/>
        </a:defRPr>
      </a:lvl3pPr>
      <a:lvl4pPr marL="1398708" algn="l" defTabSz="932472" rtl="0" eaLnBrk="1" latinLnBrk="0" hangingPunct="1">
        <a:defRPr sz="1800" kern="1200">
          <a:solidFill>
            <a:schemeClr val="tx1"/>
          </a:solidFill>
          <a:latin typeface="+mn-lt"/>
          <a:ea typeface="+mn-ea"/>
          <a:cs typeface="+mn-cs"/>
        </a:defRPr>
      </a:lvl4pPr>
      <a:lvl5pPr marL="1864943" algn="l" defTabSz="932472" rtl="0" eaLnBrk="1" latinLnBrk="0" hangingPunct="1">
        <a:defRPr sz="1800" kern="1200">
          <a:solidFill>
            <a:schemeClr val="tx1"/>
          </a:solidFill>
          <a:latin typeface="+mn-lt"/>
          <a:ea typeface="+mn-ea"/>
          <a:cs typeface="+mn-cs"/>
        </a:defRPr>
      </a:lvl5pPr>
      <a:lvl6pPr marL="2331179" algn="l" defTabSz="932472" rtl="0" eaLnBrk="1" latinLnBrk="0" hangingPunct="1">
        <a:defRPr sz="1800" kern="1200">
          <a:solidFill>
            <a:schemeClr val="tx1"/>
          </a:solidFill>
          <a:latin typeface="+mn-lt"/>
          <a:ea typeface="+mn-ea"/>
          <a:cs typeface="+mn-cs"/>
        </a:defRPr>
      </a:lvl6pPr>
      <a:lvl7pPr marL="2797414" algn="l" defTabSz="932472" rtl="0" eaLnBrk="1" latinLnBrk="0" hangingPunct="1">
        <a:defRPr sz="1800" kern="1200">
          <a:solidFill>
            <a:schemeClr val="tx1"/>
          </a:solidFill>
          <a:latin typeface="+mn-lt"/>
          <a:ea typeface="+mn-ea"/>
          <a:cs typeface="+mn-cs"/>
        </a:defRPr>
      </a:lvl7pPr>
      <a:lvl8pPr marL="3263650" algn="l" defTabSz="932472" rtl="0" eaLnBrk="1" latinLnBrk="0" hangingPunct="1">
        <a:defRPr sz="1800" kern="1200">
          <a:solidFill>
            <a:schemeClr val="tx1"/>
          </a:solidFill>
          <a:latin typeface="+mn-lt"/>
          <a:ea typeface="+mn-ea"/>
          <a:cs typeface="+mn-cs"/>
        </a:defRPr>
      </a:lvl8pPr>
      <a:lvl9pPr marL="3729887" algn="l" defTabSz="9324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aka.ms/VSDockerTools"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hyperlink" Target="http://get.asp.net/" TargetMode="External"/><Relationship Id="rId4"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hyperlink" Target="http://aka.ms/AspNetOnLinux" TargetMode="External"/><Relationship Id="rId4" Type="http://schemas.openxmlformats.org/officeDocument/2006/relationships/hyperlink" Target="http://aka.ms/dotnetsettinguplinux"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aspnet/KestrelHttpServer" TargetMode="External"/><Relationship Id="rId4" Type="http://schemas.openxmlformats.org/officeDocument/2006/relationships/hyperlink" Target="http://aka.ms/aspnet5servers" TargetMode="Externa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image" Target="../media/image7.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aspnet/benchmarks"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hyperlink" Target="http://live.asp.net/" TargetMode="External"/><Relationship Id="rId4" Type="http://schemas.openxmlformats.org/officeDocument/2006/relationships/hyperlink" Target="https://github.com/Microsoft/HealthClinic.biz/" TargetMode="Externa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
            <a:ext cx="12486608" cy="6994525"/>
          </a:xfrm>
          <a:prstGeom prst="rect">
            <a:avLst/>
          </a:prstGeom>
          <a:solidFill>
            <a:schemeClr val="tx2">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txBox="1">
            <a:spLocks/>
          </p:cNvSpPr>
          <p:nvPr/>
        </p:nvSpPr>
        <p:spPr>
          <a:xfrm>
            <a:off x="1" y="2194767"/>
            <a:ext cx="12436474" cy="1295102"/>
          </a:xfrm>
          <a:prstGeom prst="rect">
            <a:avLst/>
          </a:prstGeom>
        </p:spPr>
        <p:txBody>
          <a:bodyPr lIns="228600"/>
          <a:lstStyle>
            <a:lvl1pPr algn="l" defTabSz="914102" rtl="0" eaLnBrk="1" latinLnBrk="0" hangingPunct="1">
              <a:lnSpc>
                <a:spcPct val="90000"/>
              </a:lnSpc>
              <a:spcBef>
                <a:spcPct val="0"/>
              </a:spcBef>
              <a:buNone/>
              <a:defRPr lang="en-US" sz="5098"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932563">
              <a:lnSpc>
                <a:spcPts val="6199"/>
              </a:lnSpc>
              <a:spcBef>
                <a:spcPts val="0"/>
              </a:spcBef>
              <a:spcAft>
                <a:spcPts val="1199"/>
              </a:spcAft>
              <a:defRPr/>
            </a:pPr>
            <a:r>
              <a:rPr lang="en-US" sz="4000" spc="0" dirty="0" smtClean="0">
                <a:solidFill>
                  <a:schemeClr val="bg1"/>
                </a:solidFill>
              </a:rPr>
              <a:t>Something has Frozen Over: .NET on Linux and OS X</a:t>
            </a:r>
            <a:endParaRPr lang="en-US" sz="4000" spc="0" dirty="0">
              <a:solidFill>
                <a:schemeClr val="bg1"/>
              </a:solidFill>
            </a:endParaRPr>
          </a:p>
        </p:txBody>
      </p:sp>
      <p:sp>
        <p:nvSpPr>
          <p:cNvPr id="6" name="Title 4"/>
          <p:cNvSpPr txBox="1">
            <a:spLocks/>
          </p:cNvSpPr>
          <p:nvPr/>
        </p:nvSpPr>
        <p:spPr>
          <a:xfrm>
            <a:off x="1" y="3172602"/>
            <a:ext cx="12436474" cy="1095241"/>
          </a:xfrm>
          <a:prstGeom prst="rect">
            <a:avLst/>
          </a:prstGeom>
        </p:spPr>
        <p:txBody>
          <a:bodyPr vert="horz" wrap="square" lIns="228600" tIns="91400" rIns="146240" bIns="91400" rtlCol="0" anchor="t">
            <a:noAutofit/>
          </a:bodyPr>
          <a:lstStyle>
            <a:lvl1pPr algn="l" defTabSz="932472" rtl="0" eaLnBrk="1" latinLnBrk="0" hangingPunct="1">
              <a:lnSpc>
                <a:spcPct val="90000"/>
              </a:lnSpc>
              <a:spcBef>
                <a:spcPct val="0"/>
              </a:spcBef>
              <a:buNone/>
              <a:defRPr lang="en-US" sz="5200" b="0" kern="1200" cap="none" spc="-102" baseline="0">
                <a:ln w="3175">
                  <a:noFill/>
                </a:ln>
                <a:solidFill>
                  <a:schemeClr val="bg1"/>
                </a:solidFill>
                <a:effectLst/>
                <a:latin typeface="+mj-lt"/>
                <a:ea typeface="+mn-ea"/>
                <a:cs typeface="Segoe UI" pitchFamily="34" charset="0"/>
              </a:defRPr>
            </a:lvl1pPr>
          </a:lstStyle>
          <a:p>
            <a:pPr algn="ctr" defTabSz="932563">
              <a:lnSpc>
                <a:spcPts val="3000"/>
              </a:lnSpc>
              <a:spcBef>
                <a:spcPts val="0"/>
              </a:spcBef>
              <a:spcAft>
                <a:spcPts val="1199"/>
              </a:spcAft>
              <a:defRPr/>
            </a:pPr>
            <a:r>
              <a:rPr lang="en-US" sz="2200" dirty="0" smtClean="0">
                <a:solidFill>
                  <a:srgbClr val="FFFFFF"/>
                </a:solidFill>
              </a:rPr>
              <a:t>Chris Risner</a:t>
            </a:r>
          </a:p>
          <a:p>
            <a:pPr algn="ctr" defTabSz="932563">
              <a:lnSpc>
                <a:spcPts val="3000"/>
              </a:lnSpc>
              <a:spcBef>
                <a:spcPts val="0"/>
              </a:spcBef>
              <a:spcAft>
                <a:spcPts val="1199"/>
              </a:spcAft>
              <a:defRPr/>
            </a:pPr>
            <a:r>
              <a:rPr lang="en-US" sz="2200" dirty="0" smtClean="0">
                <a:solidFill>
                  <a:srgbClr val="FFFFFF"/>
                </a:solidFill>
              </a:rPr>
              <a:t>Senior Technical Evangelist</a:t>
            </a:r>
          </a:p>
          <a:p>
            <a:pPr algn="ctr" defTabSz="932563">
              <a:lnSpc>
                <a:spcPts val="3000"/>
              </a:lnSpc>
              <a:spcBef>
                <a:spcPts val="0"/>
              </a:spcBef>
              <a:spcAft>
                <a:spcPts val="1199"/>
              </a:spcAft>
              <a:defRPr/>
            </a:pPr>
            <a:r>
              <a:rPr lang="en-US" sz="2200" dirty="0" smtClean="0">
                <a:solidFill>
                  <a:srgbClr val="FFFFFF"/>
                </a:solidFill>
              </a:rPr>
              <a:t>@</a:t>
            </a:r>
            <a:r>
              <a:rPr lang="en-US" sz="2200" dirty="0" err="1" smtClean="0">
                <a:solidFill>
                  <a:srgbClr val="FFFFFF"/>
                </a:solidFill>
              </a:rPr>
              <a:t>ChrisRisner</a:t>
            </a:r>
            <a:endParaRPr lang="en-US" sz="2200" dirty="0" smtClean="0">
              <a:solidFill>
                <a:srgbClr val="FFFFFF"/>
              </a:solidFill>
            </a:endParaRPr>
          </a:p>
          <a:p>
            <a:pPr algn="ctr" defTabSz="932563">
              <a:lnSpc>
                <a:spcPts val="3000"/>
              </a:lnSpc>
              <a:spcBef>
                <a:spcPts val="0"/>
              </a:spcBef>
              <a:spcAft>
                <a:spcPts val="1199"/>
              </a:spcAft>
              <a:defRPr/>
            </a:pPr>
            <a:r>
              <a:rPr lang="en-US" sz="2200" dirty="0" smtClean="0">
                <a:solidFill>
                  <a:srgbClr val="FFFFFF"/>
                </a:solidFill>
              </a:rPr>
              <a:t>http://</a:t>
            </a:r>
            <a:r>
              <a:rPr lang="en-US" sz="2200" dirty="0" err="1" smtClean="0">
                <a:solidFill>
                  <a:srgbClr val="FFFFFF"/>
                </a:solidFill>
              </a:rPr>
              <a:t>chrisrisner.com</a:t>
            </a:r>
            <a:endParaRPr sz="2200" dirty="0">
              <a:solidFill>
                <a:srgbClr val="FFFFFF"/>
              </a:solidFill>
            </a:endParaRPr>
          </a:p>
        </p:txBody>
      </p:sp>
      <p:pic>
        <p:nvPicPr>
          <p:cNvPr id="8" name="Picture 7"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9" name="Picture 8"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6442108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9098"/>
            <a:ext cx="12436475" cy="6836328"/>
          </a:xfrm>
          <a:prstGeom prst="rect">
            <a:avLst/>
          </a:prstGeom>
        </p:spPr>
      </p:pic>
    </p:spTree>
    <p:extLst>
      <p:ext uri="{BB962C8B-B14F-4D97-AF65-F5344CB8AC3E}">
        <p14:creationId xmlns:p14="http://schemas.microsoft.com/office/powerpoint/2010/main" val="13165057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Running .NET on Linux the Easy Way</a:t>
            </a:r>
          </a:p>
        </p:txBody>
      </p:sp>
    </p:spTree>
    <p:extLst>
      <p:ext uri="{BB962C8B-B14F-4D97-AF65-F5344CB8AC3E}">
        <p14:creationId xmlns:p14="http://schemas.microsoft.com/office/powerpoint/2010/main" val="19441858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4000" dirty="0" err="1" smtClean="0">
                <a:solidFill>
                  <a:srgbClr val="0072C6"/>
                </a:solidFill>
              </a:rPr>
              <a:t>Docker</a:t>
            </a:r>
            <a:r>
              <a:rPr lang="en-US" sz="4000" dirty="0" smtClean="0">
                <a:solidFill>
                  <a:srgbClr val="0072C6"/>
                </a:solidFill>
              </a:rPr>
              <a:t> Tools for Visual Studio 2015</a:t>
            </a:r>
            <a:endParaRPr lang="en-US" sz="40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Currently in preview</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Separate install</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hlinkClick r:id="rId3"/>
              </a:rPr>
              <a:t>http://aka.ms/VSDockerTools</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ASP.NET 5 templates already part of VS 2015</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Integrates well with Azure</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Pushes to any </a:t>
            </a:r>
            <a:r>
              <a:rPr lang="en-US" sz="2000" dirty="0" err="1" smtClean="0">
                <a:solidFill>
                  <a:schemeClr val="tx1">
                    <a:lumMod val="75000"/>
                  </a:schemeClr>
                </a:solidFill>
                <a:latin typeface="Segoe UI Light"/>
              </a:rPr>
              <a:t>Docker</a:t>
            </a:r>
            <a:r>
              <a:rPr lang="en-US" sz="2000" dirty="0" smtClean="0">
                <a:solidFill>
                  <a:schemeClr val="tx1">
                    <a:lumMod val="75000"/>
                  </a:schemeClr>
                </a:solidFill>
                <a:latin typeface="Segoe UI Light"/>
              </a:rPr>
              <a:t> host</a:t>
            </a: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3722624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 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3" name="TextBox 2"/>
          <p:cNvSpPr txBox="1"/>
          <p:nvPr/>
        </p:nvSpPr>
        <p:spPr>
          <a:xfrm>
            <a:off x="642937" y="3128963"/>
            <a:ext cx="10029826"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DEMO: Running ASP.NET </a:t>
            </a:r>
            <a:r>
              <a:rPr lang="en-US" sz="4400" smtClean="0">
                <a:gradFill>
                  <a:gsLst>
                    <a:gs pos="2917">
                      <a:schemeClr val="tx1"/>
                    </a:gs>
                    <a:gs pos="30000">
                      <a:schemeClr val="tx1"/>
                    </a:gs>
                  </a:gsLst>
                  <a:lin ang="5400000" scaled="0"/>
                </a:gradFill>
              </a:rPr>
              <a:t>on Linux with VS</a:t>
            </a:r>
            <a:endParaRPr lang="en-US" sz="4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857524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Getting Setup</a:t>
            </a:r>
          </a:p>
        </p:txBody>
      </p:sp>
    </p:spTree>
    <p:extLst>
      <p:ext uri="{BB962C8B-B14F-4D97-AF65-F5344CB8AC3E}">
        <p14:creationId xmlns:p14="http://schemas.microsoft.com/office/powerpoint/2010/main" val="1270522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8123237" y="1668463"/>
            <a:ext cx="3429000" cy="48768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Rectangle 4"/>
          <p:cNvSpPr/>
          <p:nvPr/>
        </p:nvSpPr>
        <p:spPr bwMode="auto">
          <a:xfrm>
            <a:off x="884237" y="1668463"/>
            <a:ext cx="7086600" cy="4876800"/>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solidFill>
                  <a:schemeClr val="tx1"/>
                </a:solidFill>
              </a:rPr>
              <a:t>Getting the bits!</a:t>
            </a:r>
            <a:endParaRPr lang="en-US" dirty="0">
              <a:solidFill>
                <a:schemeClr val="tx1"/>
              </a:solidFill>
            </a:endParaRPr>
          </a:p>
        </p:txBody>
      </p:sp>
      <p:graphicFrame>
        <p:nvGraphicFramePr>
          <p:cNvPr id="4" name="Diagram 3"/>
          <p:cNvGraphicFramePr>
            <a:graphicFrameLocks noChangeAspect="1"/>
          </p:cNvGraphicFramePr>
          <p:nvPr>
            <p:extLst>
              <p:ext uri="{D42A27DB-BD31-4B8C-83A1-F6EECF244321}">
                <p14:modId xmlns:p14="http://schemas.microsoft.com/office/powerpoint/2010/main" val="506368640"/>
              </p:ext>
            </p:extLst>
          </p:nvPr>
        </p:nvGraphicFramePr>
        <p:xfrm>
          <a:off x="1036373" y="626709"/>
          <a:ext cx="10363729" cy="690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3010" y="2802461"/>
            <a:ext cx="812530" cy="2602187"/>
          </a:xfrm>
          <a:prstGeom prst="rect">
            <a:avLst/>
          </a:prstGeom>
          <a:noFill/>
        </p:spPr>
        <p:txBody>
          <a:bodyPr vert="vert270" wrap="none" lIns="182880" tIns="146304" rIns="182880" bIns="146304" rtlCol="0">
            <a:spAutoFit/>
          </a:bodyPr>
          <a:lstStyle/>
          <a:p>
            <a:pPr>
              <a:lnSpc>
                <a:spcPct val="90000"/>
              </a:lnSpc>
              <a:spcAft>
                <a:spcPts val="600"/>
              </a:spcAft>
            </a:pPr>
            <a:r>
              <a:rPr lang="en-US" sz="3200" dirty="0" smtClean="0">
                <a:solidFill>
                  <a:srgbClr val="92D050"/>
                </a:solidFill>
                <a:latin typeface="+mj-lt"/>
              </a:rPr>
              <a:t>Development</a:t>
            </a:r>
          </a:p>
        </p:txBody>
      </p:sp>
      <p:sp>
        <p:nvSpPr>
          <p:cNvPr id="8" name="TextBox 7"/>
          <p:cNvSpPr txBox="1"/>
          <p:nvPr/>
        </p:nvSpPr>
        <p:spPr>
          <a:xfrm>
            <a:off x="11483302" y="1685239"/>
            <a:ext cx="812530" cy="4852803"/>
          </a:xfrm>
          <a:prstGeom prst="rect">
            <a:avLst/>
          </a:prstGeom>
          <a:noFill/>
        </p:spPr>
        <p:txBody>
          <a:bodyPr vert="vert270" wrap="none" lIns="182880" tIns="146304" rIns="182880" bIns="146304" rtlCol="0">
            <a:spAutoFit/>
          </a:bodyPr>
          <a:lstStyle/>
          <a:p>
            <a:pPr>
              <a:lnSpc>
                <a:spcPct val="90000"/>
              </a:lnSpc>
              <a:spcAft>
                <a:spcPts val="600"/>
              </a:spcAft>
            </a:pPr>
            <a:r>
              <a:rPr lang="en-US" sz="3200" dirty="0" smtClean="0">
                <a:solidFill>
                  <a:srgbClr val="7030A0"/>
                </a:solidFill>
                <a:latin typeface="+mj-lt"/>
              </a:rPr>
              <a:t>Development/Deployment</a:t>
            </a:r>
          </a:p>
        </p:txBody>
      </p:sp>
      <p:pic>
        <p:nvPicPr>
          <p:cNvPr id="10" name="Picture 2" descr="http://upload.wikimedia.org/wikipedia/commons/thumb/f/fa/Apple_logo_black.svg/100px-Apple_logo_black.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3171" y="220662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6737" y="2225670"/>
            <a:ext cx="762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5392" y="2301871"/>
            <a:ext cx="838200" cy="838200"/>
          </a:xfrm>
          <a:prstGeom prst="rect">
            <a:avLst/>
          </a:prstGeom>
        </p:spPr>
      </p:pic>
    </p:spTree>
    <p:extLst>
      <p:ext uri="{BB962C8B-B14F-4D97-AF65-F5344CB8AC3E}">
        <p14:creationId xmlns:p14="http://schemas.microsoft.com/office/powerpoint/2010/main" val="76485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
            <a:ext cx="12436475" cy="12128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z="4400" dirty="0" smtClean="0">
                <a:solidFill>
                  <a:schemeClr val="bg1"/>
                </a:solidFill>
              </a:rPr>
              <a:t>Installing on OS X</a:t>
            </a:r>
            <a:endParaRPr lang="en-US" sz="4400" dirty="0">
              <a:solidFill>
                <a:schemeClr val="bg1"/>
              </a:solidFill>
            </a:endParaRPr>
          </a:p>
        </p:txBody>
      </p:sp>
      <p:sp>
        <p:nvSpPr>
          <p:cNvPr id="7" name="Text Placeholder 1"/>
          <p:cNvSpPr txBox="1">
            <a:spLocks/>
          </p:cNvSpPr>
          <p:nvPr/>
        </p:nvSpPr>
        <p:spPr>
          <a:xfrm>
            <a:off x="274638" y="1439862"/>
            <a:ext cx="11887200" cy="208364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rPr>
              <a:t>Install</a:t>
            </a:r>
            <a:r>
              <a:rPr kumimoji="0" lang="en-US" sz="3200" b="0" i="0" u="none" strike="noStrike" kern="1200" cap="none" spc="0" normalizeH="0" noProof="0" dirty="0" smtClean="0">
                <a:ln>
                  <a:noFill/>
                </a:ln>
                <a:gradFill>
                  <a:gsLst>
                    <a:gs pos="1250">
                      <a:srgbClr val="404040"/>
                    </a:gs>
                    <a:gs pos="100000">
                      <a:srgbClr val="404040"/>
                    </a:gs>
                  </a:gsLst>
                  <a:lin ang="5400000" scaled="0"/>
                </a:gradFill>
                <a:effectLst/>
                <a:uLnTx/>
                <a:uFillTx/>
                <a:latin typeface="Segoe UI Light"/>
              </a:rPr>
              <a:t> Visual Studio Code</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lang="en-US" sz="3200" baseline="0" dirty="0" smtClean="0">
                <a:gradFill>
                  <a:gsLst>
                    <a:gs pos="1250">
                      <a:srgbClr val="404040"/>
                    </a:gs>
                    <a:gs pos="100000">
                      <a:srgbClr val="404040"/>
                    </a:gs>
                  </a:gsLst>
                  <a:lin ang="5400000" scaled="0"/>
                </a:gradFill>
                <a:latin typeface="Segoe UI Light"/>
              </a:rPr>
              <a:t>Install</a:t>
            </a:r>
            <a:r>
              <a:rPr lang="en-US" sz="3200" dirty="0" smtClean="0">
                <a:gradFill>
                  <a:gsLst>
                    <a:gs pos="1250">
                      <a:srgbClr val="404040"/>
                    </a:gs>
                    <a:gs pos="100000">
                      <a:srgbClr val="404040"/>
                    </a:gs>
                  </a:gsLst>
                  <a:lin ang="5400000" scaled="0"/>
                </a:gradFill>
                <a:latin typeface="Segoe UI Light"/>
              </a:rPr>
              <a:t> </a:t>
            </a:r>
            <a:r>
              <a:rPr lang="en-US" sz="3200" dirty="0" err="1" smtClean="0">
                <a:gradFill>
                  <a:gsLst>
                    <a:gs pos="1250">
                      <a:srgbClr val="404040"/>
                    </a:gs>
                    <a:gs pos="100000">
                      <a:srgbClr val="404040"/>
                    </a:gs>
                  </a:gsLst>
                  <a:lin ang="5400000" scaled="0"/>
                </a:gradFill>
                <a:latin typeface="Segoe UI Light"/>
              </a:rPr>
              <a:t>asp.net</a:t>
            </a:r>
            <a:r>
              <a:rPr lang="en-US" sz="3200" dirty="0" smtClean="0">
                <a:gradFill>
                  <a:gsLst>
                    <a:gs pos="1250">
                      <a:srgbClr val="404040"/>
                    </a:gs>
                    <a:gs pos="100000">
                      <a:srgbClr val="404040"/>
                    </a:gs>
                  </a:gsLst>
                  <a:lin ang="5400000" scaled="0"/>
                </a:gradFill>
                <a:latin typeface="Segoe UI Light"/>
              </a:rPr>
              <a:t> from </a:t>
            </a:r>
            <a:r>
              <a:rPr lang="en-US" sz="3200" dirty="0" smtClean="0">
                <a:gradFill>
                  <a:gsLst>
                    <a:gs pos="1250">
                      <a:srgbClr val="404040"/>
                    </a:gs>
                    <a:gs pos="100000">
                      <a:srgbClr val="404040"/>
                    </a:gs>
                  </a:gsLst>
                  <a:lin ang="5400000" scaled="0"/>
                </a:gradFill>
                <a:latin typeface="Segoe UI Light"/>
                <a:hlinkClick r:id="rId3"/>
              </a:rPr>
              <a:t>http://get.asp.net</a:t>
            </a:r>
            <a:endParaRPr lang="en-US" sz="3200" dirty="0" smtClean="0">
              <a:gradFill>
                <a:gsLst>
                  <a:gs pos="1250">
                    <a:srgbClr val="404040"/>
                  </a:gs>
                  <a:gs pos="100000">
                    <a:srgbClr val="404040"/>
                  </a:gs>
                </a:gsLst>
                <a:lin ang="5400000" scaled="0"/>
              </a:gradFill>
              <a:latin typeface="Segoe UI Light"/>
            </a:endParaRPr>
          </a:p>
          <a:p>
            <a:pPr marL="241300" lvl="1" indent="0">
              <a:buNone/>
              <a:defRPr/>
            </a:pPr>
            <a:endParaRPr kumimoji="0" lang="en-US" sz="1800" b="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endParaRPr>
          </a:p>
          <a:p>
            <a:pPr marL="241300" lvl="1" indent="0">
              <a:buNone/>
              <a:defRPr/>
            </a:pPr>
            <a:endParaRPr lang="en-US" sz="1800" dirty="0">
              <a:gradFill>
                <a:gsLst>
                  <a:gs pos="1250">
                    <a:srgbClr val="404040"/>
                  </a:gs>
                  <a:gs pos="100000">
                    <a:srgbClr val="404040"/>
                  </a:gs>
                </a:gsLst>
                <a:lin ang="5400000" scaled="0"/>
              </a:gradFill>
              <a:latin typeface="Segoe UI Light"/>
            </a:endParaRPr>
          </a:p>
          <a:p>
            <a:pPr marL="241300" lvl="1" indent="0">
              <a:buNone/>
              <a:defRPr/>
            </a:pPr>
            <a:r>
              <a:rPr kumimoji="0" lang="en-US" sz="1800" b="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OR</a:t>
            </a:r>
          </a:p>
        </p:txBody>
      </p:sp>
      <p:pic>
        <p:nvPicPr>
          <p:cNvPr id="6" name="Picture 2" descr="http://upload.wikimedia.org/wikipedia/commons/thumb/f/fa/Apple_logo_black.svg/100px-Apple_logo_black.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9337" y="585946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a:xfrm>
            <a:off x="269870" y="4092591"/>
            <a:ext cx="11887200" cy="205594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200" dirty="0" smtClean="0">
                <a:gradFill>
                  <a:gsLst>
                    <a:gs pos="1250">
                      <a:srgbClr val="404040"/>
                    </a:gs>
                    <a:gs pos="100000">
                      <a:srgbClr val="404040"/>
                    </a:gs>
                  </a:gsLst>
                  <a:lin ang="5400000" scaled="0"/>
                </a:gradFill>
              </a:rPr>
              <a:t>curl </a:t>
            </a:r>
            <a:r>
              <a:rPr lang="en-US" sz="3200" dirty="0">
                <a:gradFill>
                  <a:gsLst>
                    <a:gs pos="1250">
                      <a:srgbClr val="404040"/>
                    </a:gs>
                    <a:gs pos="100000">
                      <a:srgbClr val="404040"/>
                    </a:gs>
                  </a:gsLst>
                  <a:lin ang="5400000" scaled="0"/>
                </a:gradFill>
              </a:rPr>
              <a:t>-</a:t>
            </a:r>
            <a:r>
              <a:rPr lang="en-US" sz="3200" dirty="0" err="1">
                <a:gradFill>
                  <a:gsLst>
                    <a:gs pos="1250">
                      <a:srgbClr val="404040"/>
                    </a:gs>
                    <a:gs pos="100000">
                      <a:srgbClr val="404040"/>
                    </a:gs>
                  </a:gsLst>
                  <a:lin ang="5400000" scaled="0"/>
                </a:gradFill>
              </a:rPr>
              <a:t>sSL</a:t>
            </a:r>
            <a:r>
              <a:rPr lang="en-US" sz="3200" dirty="0">
                <a:gradFill>
                  <a:gsLst>
                    <a:gs pos="1250">
                      <a:srgbClr val="404040"/>
                    </a:gs>
                    <a:gs pos="100000">
                      <a:srgbClr val="404040"/>
                    </a:gs>
                  </a:gsLst>
                  <a:lin ang="5400000" scaled="0"/>
                </a:gradFill>
              </a:rPr>
              <a:t> https://</a:t>
            </a:r>
            <a:r>
              <a:rPr lang="en-US" sz="3200" dirty="0" err="1">
                <a:gradFill>
                  <a:gsLst>
                    <a:gs pos="1250">
                      <a:srgbClr val="404040"/>
                    </a:gs>
                    <a:gs pos="100000">
                      <a:srgbClr val="404040"/>
                    </a:gs>
                  </a:gsLst>
                  <a:lin ang="5400000" scaled="0"/>
                </a:gradFill>
              </a:rPr>
              <a:t>raw.githubusercontent.com</a:t>
            </a:r>
            <a:r>
              <a:rPr lang="en-US" sz="3200" dirty="0">
                <a:gradFill>
                  <a:gsLst>
                    <a:gs pos="1250">
                      <a:srgbClr val="404040"/>
                    </a:gs>
                    <a:gs pos="100000">
                      <a:srgbClr val="404040"/>
                    </a:gs>
                  </a:gsLst>
                  <a:lin ang="5400000" scaled="0"/>
                </a:gradFill>
              </a:rPr>
              <a:t>/</a:t>
            </a:r>
            <a:r>
              <a:rPr lang="en-US" sz="3200" dirty="0" err="1">
                <a:gradFill>
                  <a:gsLst>
                    <a:gs pos="1250">
                      <a:srgbClr val="404040"/>
                    </a:gs>
                    <a:gs pos="100000">
                      <a:srgbClr val="404040"/>
                    </a:gs>
                  </a:gsLst>
                  <a:lin ang="5400000" scaled="0"/>
                </a:gradFill>
              </a:rPr>
              <a:t>aspnet</a:t>
            </a:r>
            <a:r>
              <a:rPr lang="en-US" sz="3200" dirty="0">
                <a:gradFill>
                  <a:gsLst>
                    <a:gs pos="1250">
                      <a:srgbClr val="404040"/>
                    </a:gs>
                    <a:gs pos="100000">
                      <a:srgbClr val="404040"/>
                    </a:gs>
                  </a:gsLst>
                  <a:lin ang="5400000" scaled="0"/>
                </a:gradFill>
              </a:rPr>
              <a:t>/Home/</a:t>
            </a:r>
            <a:r>
              <a:rPr lang="en-US" sz="3200" dirty="0" err="1">
                <a:gradFill>
                  <a:gsLst>
                    <a:gs pos="1250">
                      <a:srgbClr val="404040"/>
                    </a:gs>
                    <a:gs pos="100000">
                      <a:srgbClr val="404040"/>
                    </a:gs>
                  </a:gsLst>
                  <a:lin ang="5400000" scaled="0"/>
                </a:gradFill>
              </a:rPr>
              <a:t>dev</a:t>
            </a:r>
            <a:r>
              <a:rPr lang="en-US" sz="3200" dirty="0">
                <a:gradFill>
                  <a:gsLst>
                    <a:gs pos="1250">
                      <a:srgbClr val="404040"/>
                    </a:gs>
                    <a:gs pos="100000">
                      <a:srgbClr val="404040"/>
                    </a:gs>
                  </a:gsLst>
                  <a:lin ang="5400000" scaled="0"/>
                </a:gradFill>
              </a:rPr>
              <a:t>/</a:t>
            </a:r>
            <a:r>
              <a:rPr lang="en-US" sz="3200" dirty="0" err="1">
                <a:gradFill>
                  <a:gsLst>
                    <a:gs pos="1250">
                      <a:srgbClr val="404040"/>
                    </a:gs>
                    <a:gs pos="100000">
                      <a:srgbClr val="404040"/>
                    </a:gs>
                  </a:gsLst>
                  <a:lin ang="5400000" scaled="0"/>
                </a:gradFill>
              </a:rPr>
              <a:t>dnvminstall.sh</a:t>
            </a:r>
            <a:r>
              <a:rPr lang="en-US" sz="3200" dirty="0">
                <a:gradFill>
                  <a:gsLst>
                    <a:gs pos="1250">
                      <a:srgbClr val="404040"/>
                    </a:gs>
                    <a:gs pos="100000">
                      <a:srgbClr val="404040"/>
                    </a:gs>
                  </a:gsLst>
                  <a:lin ang="5400000" scaled="0"/>
                </a:gradFill>
              </a:rPr>
              <a:t> | DNX_BRANCH=</a:t>
            </a:r>
            <a:r>
              <a:rPr lang="en-US" sz="3200" dirty="0" err="1">
                <a:gradFill>
                  <a:gsLst>
                    <a:gs pos="1250">
                      <a:srgbClr val="404040"/>
                    </a:gs>
                    <a:gs pos="100000">
                      <a:srgbClr val="404040"/>
                    </a:gs>
                  </a:gsLst>
                  <a:lin ang="5400000" scaled="0"/>
                </a:gradFill>
              </a:rPr>
              <a:t>dev</a:t>
            </a:r>
            <a:r>
              <a:rPr lang="en-US" sz="3200" dirty="0">
                <a:gradFill>
                  <a:gsLst>
                    <a:gs pos="1250">
                      <a:srgbClr val="404040"/>
                    </a:gs>
                    <a:gs pos="100000">
                      <a:srgbClr val="404040"/>
                    </a:gs>
                  </a:gsLst>
                  <a:lin ang="5400000" scaled="0"/>
                </a:gradFill>
              </a:rPr>
              <a:t> </a:t>
            </a:r>
            <a:r>
              <a:rPr lang="en-US" sz="3200" dirty="0" err="1">
                <a:gradFill>
                  <a:gsLst>
                    <a:gs pos="1250">
                      <a:srgbClr val="404040"/>
                    </a:gs>
                    <a:gs pos="100000">
                      <a:srgbClr val="404040"/>
                    </a:gs>
                  </a:gsLst>
                  <a:lin ang="5400000" scaled="0"/>
                </a:gradFill>
              </a:rPr>
              <a:t>sh</a:t>
            </a:r>
            <a:r>
              <a:rPr lang="en-US" sz="3200" dirty="0">
                <a:gradFill>
                  <a:gsLst>
                    <a:gs pos="1250">
                      <a:srgbClr val="404040"/>
                    </a:gs>
                    <a:gs pos="100000">
                      <a:srgbClr val="404040"/>
                    </a:gs>
                  </a:gsLst>
                  <a:lin ang="5400000" scaled="0"/>
                </a:gradFill>
              </a:rPr>
              <a:t> &amp;&amp; source ~/.</a:t>
            </a:r>
            <a:r>
              <a:rPr lang="en-US" sz="3200" dirty="0" err="1" smtClean="0">
                <a:gradFill>
                  <a:gsLst>
                    <a:gs pos="1250">
                      <a:srgbClr val="404040"/>
                    </a:gs>
                    <a:gs pos="100000">
                      <a:srgbClr val="404040"/>
                    </a:gs>
                  </a:gsLst>
                  <a:lin ang="5400000" scaled="0"/>
                </a:gradFill>
              </a:rPr>
              <a:t>dnx</a:t>
            </a:r>
            <a:r>
              <a:rPr lang="en-US" sz="3200" dirty="0" smtClean="0">
                <a:gradFill>
                  <a:gsLst>
                    <a:gs pos="1250">
                      <a:srgbClr val="404040"/>
                    </a:gs>
                    <a:gs pos="100000">
                      <a:srgbClr val="404040"/>
                    </a:gs>
                  </a:gsLst>
                  <a:lin ang="5400000" scaled="0"/>
                </a:gradFill>
              </a:rPr>
              <a:t>/</a:t>
            </a:r>
            <a:r>
              <a:rPr lang="en-US" sz="3200" dirty="0" err="1" smtClean="0">
                <a:gradFill>
                  <a:gsLst>
                    <a:gs pos="1250">
                      <a:srgbClr val="404040"/>
                    </a:gs>
                    <a:gs pos="100000">
                      <a:srgbClr val="404040"/>
                    </a:gs>
                  </a:gsLst>
                  <a:lin ang="5400000" scaled="0"/>
                </a:gradFill>
              </a:rPr>
              <a:t>dnvm</a:t>
            </a:r>
            <a:r>
              <a:rPr lang="en-US" sz="3200" dirty="0" smtClean="0">
                <a:gradFill>
                  <a:gsLst>
                    <a:gs pos="1250">
                      <a:srgbClr val="404040"/>
                    </a:gs>
                    <a:gs pos="100000">
                      <a:srgbClr val="404040"/>
                    </a:gs>
                  </a:gsLst>
                  <a:lin ang="5400000" scaled="0"/>
                </a:gradFill>
              </a:rPr>
              <a:t>/</a:t>
            </a:r>
            <a:r>
              <a:rPr lang="en-US" sz="3200" dirty="0" err="1" smtClean="0">
                <a:gradFill>
                  <a:gsLst>
                    <a:gs pos="1250">
                      <a:srgbClr val="404040"/>
                    </a:gs>
                    <a:gs pos="100000">
                      <a:srgbClr val="404040"/>
                    </a:gs>
                  </a:gsLst>
                  <a:lin ang="5400000" scaled="0"/>
                </a:gradFill>
              </a:rPr>
              <a:t>dnvm.sh</a:t>
            </a:r>
            <a:endParaRPr lang="en-US" sz="3200" dirty="0" smtClean="0">
              <a:gradFill>
                <a:gsLst>
                  <a:gs pos="1250">
                    <a:srgbClr val="404040"/>
                  </a:gs>
                  <a:gs pos="100000">
                    <a:srgbClr val="404040"/>
                  </a:gs>
                </a:gsLst>
                <a:lin ang="5400000" scaled="0"/>
              </a:gradFill>
            </a:endParaRPr>
          </a:p>
          <a:p>
            <a:pPr>
              <a:defRPr/>
            </a:pPr>
            <a:r>
              <a:rPr kumimoji="0" lang="en-US" sz="3200" b="0" i="0" u="none" strike="noStrike" kern="1200" cap="none" spc="0" normalizeH="0" baseline="0" noProof="0" dirty="0" err="1" smtClean="0">
                <a:ln>
                  <a:noFill/>
                </a:ln>
                <a:gradFill>
                  <a:gsLst>
                    <a:gs pos="1250">
                      <a:srgbClr val="404040"/>
                    </a:gs>
                    <a:gs pos="100000">
                      <a:srgbClr val="404040"/>
                    </a:gs>
                  </a:gsLst>
                  <a:lin ang="5400000" scaled="0"/>
                </a:gradFill>
                <a:effectLst/>
                <a:uLnTx/>
                <a:uFillTx/>
                <a:latin typeface="Segoe UI Light"/>
              </a:rPr>
              <a:t>Dnvm</a:t>
            </a:r>
            <a:r>
              <a:rPr kumimoji="0" lang="en-US" sz="3200" b="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rPr>
              <a:t> upgrade –r </a:t>
            </a:r>
            <a:r>
              <a:rPr kumimoji="0" lang="en-US" sz="3200" b="0" i="0" u="none" strike="noStrike" kern="1200" cap="none" spc="0" normalizeH="0" baseline="0" noProof="0" dirty="0" err="1" smtClean="0">
                <a:ln>
                  <a:noFill/>
                </a:ln>
                <a:gradFill>
                  <a:gsLst>
                    <a:gs pos="1250">
                      <a:srgbClr val="404040"/>
                    </a:gs>
                    <a:gs pos="100000">
                      <a:srgbClr val="404040"/>
                    </a:gs>
                  </a:gsLst>
                  <a:lin ang="5400000" scaled="0"/>
                </a:gradFill>
                <a:effectLst/>
                <a:uLnTx/>
                <a:uFillTx/>
                <a:latin typeface="Segoe UI Light"/>
              </a:rPr>
              <a:t>coreclr</a:t>
            </a:r>
            <a:endParaRPr kumimoji="0" lang="en-US" sz="3200" b="0" i="0" u="none" strike="noStrike" kern="1200" cap="none" spc="0" normalizeH="0" baseline="0" noProof="0" dirty="0">
              <a:ln>
                <a:noFill/>
              </a:ln>
              <a:gradFill>
                <a:gsLst>
                  <a:gs pos="1250">
                    <a:srgbClr val="404040"/>
                  </a:gs>
                  <a:gs pos="100000">
                    <a:srgbClr val="404040"/>
                  </a:gs>
                </a:gsLst>
                <a:lin ang="5400000" scaled="0"/>
              </a:gradFill>
              <a:effectLst/>
              <a:uLnTx/>
              <a:uFillTx/>
              <a:latin typeface="Segoe UI Light"/>
            </a:endParaRPr>
          </a:p>
        </p:txBody>
      </p:sp>
    </p:spTree>
    <p:extLst>
      <p:ext uri="{BB962C8B-B14F-4D97-AF65-F5344CB8AC3E}">
        <p14:creationId xmlns:p14="http://schemas.microsoft.com/office/powerpoint/2010/main" val="6313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
            <a:ext cx="12436475" cy="12128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z="4400" dirty="0" smtClean="0">
                <a:solidFill>
                  <a:schemeClr val="bg1"/>
                </a:solidFill>
              </a:rPr>
              <a:t>Installing on Linux</a:t>
            </a:r>
            <a:endParaRPr lang="en-US" sz="4400" dirty="0">
              <a:solidFill>
                <a:schemeClr val="bg1"/>
              </a:solidFill>
            </a:endParaRPr>
          </a:p>
        </p:txBody>
      </p:sp>
      <p:sp>
        <p:nvSpPr>
          <p:cNvPr id="7" name="Text Placeholder 1"/>
          <p:cNvSpPr txBox="1">
            <a:spLocks/>
          </p:cNvSpPr>
          <p:nvPr/>
        </p:nvSpPr>
        <p:spPr>
          <a:xfrm>
            <a:off x="274638" y="1439862"/>
            <a:ext cx="11887200" cy="480131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4000" b="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Optionally install </a:t>
            </a:r>
            <a:r>
              <a:rPr kumimoji="0" lang="en-US" sz="4000" b="1"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Mono</a:t>
            </a:r>
            <a:r>
              <a:rPr kumimoji="0" lang="en-US" sz="4000" b="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   //More on this later</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lang="en-US" dirty="0" smtClean="0">
                <a:gradFill>
                  <a:gsLst>
                    <a:gs pos="1250">
                      <a:srgbClr val="404040"/>
                    </a:gs>
                    <a:gs pos="100000">
                      <a:srgbClr val="404040"/>
                    </a:gs>
                  </a:gsLst>
                  <a:lin ang="5400000" scaled="0"/>
                </a:gradFill>
                <a:latin typeface="Segoe UI Light"/>
              </a:rPr>
              <a:t>Install and build </a:t>
            </a:r>
            <a:r>
              <a:rPr lang="en-US" b="1" dirty="0" err="1" smtClean="0">
                <a:gradFill>
                  <a:gsLst>
                    <a:gs pos="1250">
                      <a:srgbClr val="404040"/>
                    </a:gs>
                    <a:gs pos="100000">
                      <a:srgbClr val="404040"/>
                    </a:gs>
                  </a:gsLst>
                  <a:lin ang="5400000" scaled="0"/>
                </a:gradFill>
                <a:latin typeface="Segoe UI Light"/>
              </a:rPr>
              <a:t>libuv</a:t>
            </a:r>
            <a:endParaRPr lang="en-US" b="1" dirty="0" smtClean="0">
              <a:gradFill>
                <a:gsLst>
                  <a:gs pos="1250">
                    <a:srgbClr val="404040"/>
                  </a:gs>
                  <a:gs pos="100000">
                    <a:srgbClr val="404040"/>
                  </a:gs>
                </a:gsLst>
                <a:lin ang="5400000" scaled="0"/>
              </a:gradFill>
              <a:latin typeface="Segoe UI Light"/>
            </a:endParaRP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4000" b="1"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Install </a:t>
            </a:r>
            <a:r>
              <a:rPr kumimoji="0" lang="en-US" sz="4000"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DNVM</a:t>
            </a:r>
            <a:r>
              <a:rPr kumimoji="0" lang="en-US" sz="4000" b="1" i="0" u="none" strike="noStrike" kern="1200" cap="none" spc="0" normalizeH="0" baseline="0" noProof="0" dirty="0" smtClean="0">
                <a:ln>
                  <a:noFill/>
                </a:ln>
                <a:gradFill>
                  <a:gsLst>
                    <a:gs pos="1250">
                      <a:srgbClr val="404040"/>
                    </a:gs>
                    <a:gs pos="100000">
                      <a:srgbClr val="404040"/>
                    </a:gs>
                  </a:gsLst>
                  <a:lin ang="5400000" scaled="0"/>
                </a:gradFill>
                <a:effectLst/>
                <a:uLnTx/>
                <a:uFillTx/>
                <a:latin typeface="Segoe UI Light"/>
                <a:ea typeface="+mn-ea"/>
                <a:cs typeface="+mn-cs"/>
              </a:rPr>
              <a:t>   //Much</a:t>
            </a:r>
            <a:r>
              <a:rPr kumimoji="0" lang="en-US" sz="4000" b="1" i="0" u="none" strike="noStrike" kern="1200" cap="none" spc="0" normalizeH="0" noProof="0" dirty="0" smtClean="0">
                <a:ln>
                  <a:noFill/>
                </a:ln>
                <a:gradFill>
                  <a:gsLst>
                    <a:gs pos="1250">
                      <a:srgbClr val="404040"/>
                    </a:gs>
                    <a:gs pos="100000">
                      <a:srgbClr val="404040"/>
                    </a:gs>
                  </a:gsLst>
                  <a:lin ang="5400000" scaled="0"/>
                </a:gradFill>
                <a:effectLst/>
                <a:uLnTx/>
                <a:uFillTx/>
                <a:latin typeface="Segoe UI Light"/>
                <a:ea typeface="+mn-ea"/>
                <a:cs typeface="+mn-cs"/>
              </a:rPr>
              <a:t> more on this later</a:t>
            </a:r>
          </a:p>
          <a:p>
            <a:pPr lvl="0">
              <a:defRPr/>
            </a:pPr>
            <a:r>
              <a:rPr lang="en-US" dirty="0">
                <a:gradFill>
                  <a:gsLst>
                    <a:gs pos="1250">
                      <a:srgbClr val="404040"/>
                    </a:gs>
                    <a:gs pos="100000">
                      <a:srgbClr val="404040"/>
                    </a:gs>
                  </a:gsLst>
                  <a:lin ang="5400000" scaled="0"/>
                </a:gradFill>
                <a:hlinkClick r:id="rId3"/>
              </a:rPr>
              <a:t>http://</a:t>
            </a:r>
            <a:r>
              <a:rPr lang="en-US" dirty="0" smtClean="0">
                <a:gradFill>
                  <a:gsLst>
                    <a:gs pos="1250">
                      <a:srgbClr val="404040"/>
                    </a:gs>
                    <a:gs pos="100000">
                      <a:srgbClr val="404040"/>
                    </a:gs>
                  </a:gsLst>
                  <a:lin ang="5400000" scaled="0"/>
                </a:gradFill>
                <a:hlinkClick r:id="rId3"/>
              </a:rPr>
              <a:t>aka.ms/AspNetOnLinux</a:t>
            </a:r>
            <a:endParaRPr lang="en-US" dirty="0" smtClean="0">
              <a:gradFill>
                <a:gsLst>
                  <a:gs pos="1250">
                    <a:srgbClr val="404040"/>
                  </a:gs>
                  <a:gs pos="100000">
                    <a:srgbClr val="404040"/>
                  </a:gs>
                </a:gsLst>
                <a:lin ang="5400000" scaled="0"/>
              </a:gradFill>
            </a:endParaRPr>
          </a:p>
          <a:p>
            <a:pPr>
              <a:defRPr/>
            </a:pPr>
            <a:r>
              <a:rPr lang="en-US" dirty="0">
                <a:hlinkClick r:id="rId4" tooltip="http://aka.ms/dotnetsettinguplinux"/>
              </a:rPr>
              <a:t>http://aka.ms/DotNetSettingUpLinux</a:t>
            </a:r>
            <a:endParaRPr lang="en-US" dirty="0">
              <a:solidFill>
                <a:srgbClr val="00B050"/>
              </a:solidFill>
            </a:endParaRPr>
          </a:p>
          <a:p>
            <a:pPr lvl="0">
              <a:defRPr/>
            </a:pPr>
            <a:endParaRPr lang="en-US" dirty="0" smtClean="0">
              <a:gradFill>
                <a:gsLst>
                  <a:gs pos="1250">
                    <a:srgbClr val="404040"/>
                  </a:gs>
                  <a:gs pos="100000">
                    <a:srgbClr val="404040"/>
                  </a:gs>
                </a:gsLst>
                <a:lin ang="5400000" scaled="0"/>
              </a:gradFill>
              <a:latin typeface="Segoe UI Light"/>
            </a:endParaRPr>
          </a:p>
          <a:p>
            <a:pPr lvl="0">
              <a:defRPr/>
            </a:pPr>
            <a:endParaRPr lang="en-US" dirty="0" smtClean="0">
              <a:gradFill>
                <a:gsLst>
                  <a:gs pos="1250">
                    <a:srgbClr val="404040"/>
                  </a:gs>
                  <a:gs pos="100000">
                    <a:srgbClr val="404040"/>
                  </a:gs>
                </a:gsLst>
                <a:lin ang="5400000" scaled="0"/>
              </a:gradFill>
            </a:endParaRPr>
          </a:p>
        </p:txBody>
      </p:sp>
      <p:pic>
        <p:nvPicPr>
          <p:cNvPr id="8" name="Picture 2" descr="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9837" y="5935662"/>
            <a:ext cx="762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4000" dirty="0" smtClean="0">
                <a:solidFill>
                  <a:srgbClr val="0072C6"/>
                </a:solidFill>
              </a:rPr>
              <a:t>Kestrel</a:t>
            </a:r>
            <a:endParaRPr lang="en-US" sz="4000" dirty="0">
              <a:solidFill>
                <a:srgbClr val="0072C6"/>
              </a:solidFill>
            </a:endParaRPr>
          </a:p>
        </p:txBody>
      </p:sp>
      <p:sp>
        <p:nvSpPr>
          <p:cNvPr id="4" name="TextBox 3"/>
          <p:cNvSpPr txBox="1"/>
          <p:nvPr/>
        </p:nvSpPr>
        <p:spPr>
          <a:xfrm>
            <a:off x="4639031" y="285008"/>
            <a:ext cx="7390952" cy="4643548"/>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Cross platform Web Server</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Built using </a:t>
            </a:r>
            <a:r>
              <a:rPr lang="en-US" sz="2000" dirty="0" err="1" smtClean="0">
                <a:solidFill>
                  <a:schemeClr val="tx1">
                    <a:lumMod val="75000"/>
                  </a:schemeClr>
                </a:solidFill>
                <a:latin typeface="Segoe UI Light"/>
              </a:rPr>
              <a:t>Libuv</a:t>
            </a:r>
            <a:r>
              <a:rPr lang="en-US" sz="2000" dirty="0" smtClean="0">
                <a:solidFill>
                  <a:schemeClr val="tx1">
                    <a:lumMod val="75000"/>
                  </a:schemeClr>
                </a:solidFill>
                <a:latin typeface="Segoe UI Light"/>
              </a:rPr>
              <a:t> (same as Node)</a:t>
            </a:r>
          </a:p>
          <a:p>
            <a:pPr marL="756857" lvl="1"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Libuv</a:t>
            </a:r>
            <a:r>
              <a:rPr lang="en-US" sz="2000" dirty="0" smtClean="0">
                <a:solidFill>
                  <a:schemeClr val="tx1">
                    <a:lumMod val="75000"/>
                  </a:schemeClr>
                </a:solidFill>
                <a:latin typeface="Segoe UI Light"/>
              </a:rPr>
              <a:t> is an </a:t>
            </a:r>
            <a:r>
              <a:rPr lang="en-US" sz="2000" dirty="0" err="1" smtClean="0">
                <a:solidFill>
                  <a:schemeClr val="tx1">
                    <a:lumMod val="75000"/>
                  </a:schemeClr>
                </a:solidFill>
                <a:latin typeface="Segoe UI Light"/>
              </a:rPr>
              <a:t>async</a:t>
            </a:r>
            <a:r>
              <a:rPr lang="en-US" sz="2000" dirty="0" smtClean="0">
                <a:solidFill>
                  <a:schemeClr val="tx1">
                    <a:lumMod val="75000"/>
                  </a:schemeClr>
                </a:solidFill>
                <a:latin typeface="Segoe UI Light"/>
              </a:rPr>
              <a:t> IO library</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Open Source</a:t>
            </a:r>
          </a:p>
          <a:p>
            <a:pPr marL="756857" lvl="1" indent="-227013" defTabSz="896181">
              <a:spcAft>
                <a:spcPts val="1200"/>
              </a:spcAft>
              <a:buFont typeface="Arial" panose="020B0604020202020204" pitchFamily="34" charset="0"/>
              <a:buChar char="•"/>
            </a:pPr>
            <a:r>
              <a:rPr lang="en-US" sz="2000" dirty="0">
                <a:solidFill>
                  <a:schemeClr val="tx1">
                    <a:lumMod val="75000"/>
                  </a:schemeClr>
                </a:solidFill>
                <a:latin typeface="Segoe UI Light"/>
                <a:hlinkClick r:id="rId3"/>
              </a:rPr>
              <a:t>https://</a:t>
            </a:r>
            <a:r>
              <a:rPr lang="en-US" sz="2000" dirty="0" smtClean="0">
                <a:solidFill>
                  <a:schemeClr val="tx1">
                    <a:lumMod val="75000"/>
                  </a:schemeClr>
                </a:solidFill>
                <a:latin typeface="Segoe UI Light"/>
                <a:hlinkClick r:id="rId3"/>
              </a:rPr>
              <a:t>github.com/aspnet/KestrelHttpServer</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You can run / write your own web server</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IIS / </a:t>
            </a:r>
            <a:r>
              <a:rPr lang="en-US" sz="2000" dirty="0" err="1" smtClean="0">
                <a:solidFill>
                  <a:schemeClr val="tx1">
                    <a:lumMod val="75000"/>
                  </a:schemeClr>
                </a:solidFill>
                <a:latin typeface="Segoe UI Light"/>
              </a:rPr>
              <a:t>WebListener</a:t>
            </a:r>
            <a:r>
              <a:rPr lang="en-US" sz="2000" dirty="0" smtClean="0">
                <a:solidFill>
                  <a:schemeClr val="tx1">
                    <a:lumMod val="75000"/>
                  </a:schemeClr>
                </a:solidFill>
                <a:latin typeface="Segoe UI Light"/>
              </a:rPr>
              <a:t> also work</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hlinkClick r:id="rId4"/>
              </a:rPr>
              <a:t>http://aka.ms/aspnet5servers</a:t>
            </a: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7435808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Creating an App</a:t>
            </a:r>
          </a:p>
        </p:txBody>
      </p:sp>
    </p:spTree>
    <p:extLst>
      <p:ext uri="{BB962C8B-B14F-4D97-AF65-F5344CB8AC3E}">
        <p14:creationId xmlns:p14="http://schemas.microsoft.com/office/powerpoint/2010/main" val="21283491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4587" y="690562"/>
            <a:ext cx="10147300" cy="5613400"/>
          </a:xfrm>
          <a:prstGeom prst="rect">
            <a:avLst/>
          </a:prstGeom>
        </p:spPr>
      </p:pic>
    </p:spTree>
    <p:extLst>
      <p:ext uri="{BB962C8B-B14F-4D97-AF65-F5344CB8AC3E}">
        <p14:creationId xmlns:p14="http://schemas.microsoft.com/office/powerpoint/2010/main" val="1363337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Dev Environment Options</a:t>
            </a:r>
            <a:endParaRPr lang="en-US" dirty="0">
              <a:solidFill>
                <a:schemeClr val="tx1"/>
              </a:solidFill>
            </a:endParaRPr>
          </a:p>
        </p:txBody>
      </p:sp>
      <p:graphicFrame>
        <p:nvGraphicFramePr>
          <p:cNvPr id="4" name="Diagram 3"/>
          <p:cNvGraphicFramePr>
            <a:graphicFrameLocks noChangeAspect="1"/>
          </p:cNvGraphicFramePr>
          <p:nvPr>
            <p:extLst>
              <p:ext uri="{D42A27DB-BD31-4B8C-83A1-F6EECF244321}">
                <p14:modId xmlns:p14="http://schemas.microsoft.com/office/powerpoint/2010/main" val="1963073188"/>
              </p:ext>
            </p:extLst>
          </p:nvPr>
        </p:nvGraphicFramePr>
        <p:xfrm>
          <a:off x="1036373" y="626709"/>
          <a:ext cx="10363729" cy="690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upload.wikimedia.org/wikipedia/commons/thumb/f/fa/Apple_logo_black.svg/100px-Apple_logo_black.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3171" y="204946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6737" y="2068511"/>
            <a:ext cx="762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5392" y="2144712"/>
            <a:ext cx="838200" cy="838200"/>
          </a:xfrm>
          <a:prstGeom prst="rect">
            <a:avLst/>
          </a:prstGeom>
        </p:spPr>
      </p:pic>
      <p:sp>
        <p:nvSpPr>
          <p:cNvPr id="2" name="TextBox 1"/>
          <p:cNvSpPr txBox="1"/>
          <p:nvPr/>
        </p:nvSpPr>
        <p:spPr>
          <a:xfrm>
            <a:off x="4010818" y="6366661"/>
            <a:ext cx="4414837" cy="683264"/>
          </a:xfrm>
          <a:prstGeom prst="rect">
            <a:avLst/>
          </a:prstGeom>
          <a:noFill/>
        </p:spPr>
        <p:txBody>
          <a:bodyPr wrap="square" lIns="182880" tIns="146304" rIns="182880" bIns="146304" rtlCol="0">
            <a:spAutoFit/>
          </a:bodyPr>
          <a:lstStyle/>
          <a:p>
            <a:pPr algn="ctr">
              <a:lnSpc>
                <a:spcPct val="90000"/>
              </a:lnSpc>
            </a:pPr>
            <a:r>
              <a:rPr lang="en-US" sz="2800" dirty="0" smtClean="0">
                <a:gradFill>
                  <a:gsLst>
                    <a:gs pos="2917">
                      <a:schemeClr val="tx1"/>
                    </a:gs>
                    <a:gs pos="30000">
                      <a:schemeClr val="tx1"/>
                    </a:gs>
                  </a:gsLst>
                  <a:lin ang="5400000" scaled="0"/>
                </a:gradFill>
              </a:rPr>
              <a:t>http://</a:t>
            </a:r>
            <a:r>
              <a:rPr lang="en-US" sz="2800" dirty="0" err="1" smtClean="0">
                <a:gradFill>
                  <a:gsLst>
                    <a:gs pos="2917">
                      <a:schemeClr val="tx1"/>
                    </a:gs>
                    <a:gs pos="30000">
                      <a:schemeClr val="tx1"/>
                    </a:gs>
                  </a:gsLst>
                  <a:lin ang="5400000" scaled="0"/>
                </a:gradFill>
              </a:rPr>
              <a:t>omnisharp.net</a:t>
            </a: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74921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Code</a:t>
            </a:r>
            <a:endParaRPr lang="en-US" dirty="0"/>
          </a:p>
        </p:txBody>
      </p:sp>
      <p:sp>
        <p:nvSpPr>
          <p:cNvPr id="3" name="Text Placeholder 2"/>
          <p:cNvSpPr>
            <a:spLocks noGrp="1"/>
          </p:cNvSpPr>
          <p:nvPr>
            <p:ph type="body" sz="quarter" idx="11"/>
          </p:nvPr>
        </p:nvSpPr>
        <p:spPr>
          <a:xfrm>
            <a:off x="274639" y="1668463"/>
            <a:ext cx="5486398" cy="5029200"/>
          </a:xfrm>
        </p:spPr>
        <p:txBody>
          <a:bodyPr/>
          <a:lstStyle/>
          <a:p>
            <a:pPr>
              <a:buFont typeface="Arial" panose="020B0604020202020204" pitchFamily="34" charset="0"/>
              <a:buChar char="•"/>
            </a:pPr>
            <a:r>
              <a:rPr lang="en-US" sz="2800" dirty="0" smtClean="0">
                <a:latin typeface="+mj-lt"/>
              </a:rPr>
              <a:t>Lightweight, cross-plat editor that runs on Windows, OS X and Linux</a:t>
            </a:r>
          </a:p>
          <a:p>
            <a:pPr>
              <a:buFont typeface="Arial" panose="020B0604020202020204" pitchFamily="34" charset="0"/>
              <a:buChar char="•"/>
            </a:pPr>
            <a:r>
              <a:rPr lang="en-US" sz="2800" dirty="0" smtClean="0">
                <a:latin typeface="+mj-lt"/>
              </a:rPr>
              <a:t>Provides IntelliSense, colorization, refactoring, etc.</a:t>
            </a:r>
          </a:p>
          <a:p>
            <a:pPr>
              <a:buFont typeface="Arial" panose="020B0604020202020204" pitchFamily="34" charset="0"/>
              <a:buChar char="•"/>
            </a:pPr>
            <a:r>
              <a:rPr lang="en-US" sz="2800" dirty="0" smtClean="0">
                <a:latin typeface="+mj-lt"/>
              </a:rPr>
              <a:t>Edit, compile, and run apps locally</a:t>
            </a:r>
          </a:p>
          <a:p>
            <a:pPr>
              <a:buFont typeface="Arial" panose="020B0604020202020204" pitchFamily="34" charset="0"/>
              <a:buChar char="•"/>
            </a:pPr>
            <a:r>
              <a:rPr lang="en-US" sz="2800" dirty="0" smtClean="0">
                <a:latin typeface="+mj-lt"/>
              </a:rPr>
              <a:t>Debugging support for .NET apps (sort of ;))</a:t>
            </a:r>
          </a:p>
          <a:p>
            <a:pPr>
              <a:buFont typeface="Arial" panose="020B0604020202020204" pitchFamily="34" charset="0"/>
              <a:buChar char="•"/>
            </a:pPr>
            <a:r>
              <a:rPr lang="en-US" sz="2800" dirty="0" smtClean="0">
                <a:latin typeface="+mj-lt"/>
              </a:rPr>
              <a:t>Open source</a:t>
            </a:r>
          </a:p>
          <a:p>
            <a:pPr>
              <a:buFont typeface="Arial" panose="020B0604020202020204" pitchFamily="34" charset="0"/>
              <a:buChar char="•"/>
            </a:pPr>
            <a:r>
              <a:rPr lang="en-US" sz="2800" dirty="0" smtClean="0">
                <a:latin typeface="+mj-lt"/>
              </a:rPr>
              <a:t>Support for extensions</a:t>
            </a:r>
            <a:endParaRPr lang="en-US" sz="2800" dirty="0">
              <a:latin typeface="+mj-lt"/>
            </a:endParaRPr>
          </a:p>
        </p:txBody>
      </p:sp>
      <p:pic>
        <p:nvPicPr>
          <p:cNvPr id="6" name="Picture 5"/>
          <p:cNvPicPr>
            <a:picLocks noChangeAspect="1"/>
          </p:cNvPicPr>
          <p:nvPr/>
        </p:nvPicPr>
        <p:blipFill>
          <a:blip r:embed="rId2"/>
          <a:stretch>
            <a:fillRect/>
          </a:stretch>
        </p:blipFill>
        <p:spPr>
          <a:xfrm>
            <a:off x="6013197" y="1668463"/>
            <a:ext cx="5810754" cy="42866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894" y="5964926"/>
            <a:ext cx="975360" cy="975360"/>
          </a:xfrm>
          <a:prstGeom prst="rect">
            <a:avLst/>
          </a:prstGeom>
        </p:spPr>
      </p:pic>
    </p:spTree>
    <p:extLst>
      <p:ext uri="{BB962C8B-B14F-4D97-AF65-F5344CB8AC3E}">
        <p14:creationId xmlns:p14="http://schemas.microsoft.com/office/powerpoint/2010/main" val="687282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Yeoman</a:t>
            </a:r>
            <a:endParaRPr lang="en-US" dirty="0"/>
          </a:p>
        </p:txBody>
      </p:sp>
      <p:sp>
        <p:nvSpPr>
          <p:cNvPr id="3" name="Text Placeholder 2"/>
          <p:cNvSpPr>
            <a:spLocks noGrp="1"/>
          </p:cNvSpPr>
          <p:nvPr>
            <p:ph type="body" sz="quarter" idx="11"/>
          </p:nvPr>
        </p:nvSpPr>
        <p:spPr>
          <a:xfrm>
            <a:off x="274639" y="1668463"/>
            <a:ext cx="5486398" cy="5029200"/>
          </a:xfrm>
        </p:spPr>
        <p:txBody>
          <a:bodyPr/>
          <a:lstStyle/>
          <a:p>
            <a:pPr>
              <a:buFont typeface="Arial" panose="020B0604020202020204" pitchFamily="34" charset="0"/>
              <a:buChar char="•"/>
            </a:pPr>
            <a:r>
              <a:rPr lang="en-US" sz="3200" dirty="0" smtClean="0">
                <a:latin typeface="+mj-lt"/>
              </a:rPr>
              <a:t>Scaffolding tool for apps</a:t>
            </a:r>
          </a:p>
          <a:p>
            <a:pPr>
              <a:buFont typeface="Arial" panose="020B0604020202020204" pitchFamily="34" charset="0"/>
              <a:buChar char="•"/>
            </a:pPr>
            <a:r>
              <a:rPr lang="en-US" sz="3200" dirty="0" smtClean="0">
                <a:latin typeface="+mj-lt"/>
              </a:rPr>
              <a:t>Installed with NPM</a:t>
            </a:r>
          </a:p>
          <a:p>
            <a:pPr>
              <a:buFont typeface="Arial" panose="020B0604020202020204" pitchFamily="34" charset="0"/>
              <a:buChar char="•"/>
            </a:pPr>
            <a:r>
              <a:rPr lang="en-US" sz="3200" dirty="0" smtClean="0">
                <a:latin typeface="+mj-lt"/>
              </a:rPr>
              <a:t>Makes creating new projects super easy!</a:t>
            </a:r>
          </a:p>
          <a:p>
            <a:pPr>
              <a:buFont typeface="Arial" panose="020B0604020202020204" pitchFamily="34" charset="0"/>
              <a:buChar char="•"/>
            </a:pPr>
            <a:r>
              <a:rPr lang="en-US" sz="3200" dirty="0" err="1" smtClean="0">
                <a:latin typeface="+mj-lt"/>
              </a:rPr>
              <a:t>yo</a:t>
            </a:r>
            <a:r>
              <a:rPr lang="en-US" sz="3200" dirty="0" smtClean="0">
                <a:latin typeface="+mj-lt"/>
              </a:rPr>
              <a:t> </a:t>
            </a:r>
            <a:r>
              <a:rPr lang="en-US" sz="3200" dirty="0" err="1" smtClean="0">
                <a:latin typeface="+mj-lt"/>
              </a:rPr>
              <a:t>aspnet</a:t>
            </a:r>
            <a:endParaRPr lang="en-US" sz="3200" dirty="0" smtClean="0">
              <a:latin typeface="+mj-lt"/>
            </a:endParaRPr>
          </a:p>
          <a:p>
            <a:pPr>
              <a:buFont typeface="Arial" panose="020B0604020202020204" pitchFamily="34" charset="0"/>
              <a:buChar char="•"/>
            </a:pPr>
            <a:r>
              <a:rPr lang="en-US" sz="3200" dirty="0" smtClean="0">
                <a:latin typeface="+mj-lt"/>
              </a:rPr>
              <a:t>Generators installed with </a:t>
            </a:r>
            <a:r>
              <a:rPr lang="en-US" sz="3200" dirty="0" err="1" smtClean="0">
                <a:latin typeface="+mj-lt"/>
              </a:rPr>
              <a:t>npm</a:t>
            </a:r>
            <a:endParaRPr lang="en-US" sz="3200" dirty="0">
              <a:latin typeface="+mj-lt"/>
            </a:endParaRPr>
          </a:p>
        </p:txBody>
      </p:sp>
      <p:pic>
        <p:nvPicPr>
          <p:cNvPr id="4" name="Picture 3"/>
          <p:cNvPicPr>
            <a:picLocks noChangeAspect="1"/>
          </p:cNvPicPr>
          <p:nvPr/>
        </p:nvPicPr>
        <p:blipFill>
          <a:blip r:embed="rId2"/>
          <a:stretch>
            <a:fillRect/>
          </a:stretch>
        </p:blipFill>
        <p:spPr>
          <a:xfrm>
            <a:off x="7493788" y="-128588"/>
            <a:ext cx="4942687" cy="6994525"/>
          </a:xfrm>
          <a:prstGeom prst="rect">
            <a:avLst/>
          </a:prstGeom>
        </p:spPr>
      </p:pic>
    </p:spTree>
    <p:extLst>
      <p:ext uri="{BB962C8B-B14F-4D97-AF65-F5344CB8AC3E}">
        <p14:creationId xmlns:p14="http://schemas.microsoft.com/office/powerpoint/2010/main" val="5347617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 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3" name="TextBox 2"/>
          <p:cNvSpPr txBox="1"/>
          <p:nvPr/>
        </p:nvSpPr>
        <p:spPr>
          <a:xfrm>
            <a:off x="642937" y="3128963"/>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DEMO: Creating a Console App</a:t>
            </a:r>
          </a:p>
        </p:txBody>
      </p:sp>
    </p:spTree>
    <p:extLst>
      <p:ext uri="{BB962C8B-B14F-4D97-AF65-F5344CB8AC3E}">
        <p14:creationId xmlns:p14="http://schemas.microsoft.com/office/powerpoint/2010/main" val="9619853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What’d we just see?</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Dnvm</a:t>
            </a:r>
            <a:r>
              <a:rPr lang="en-US" sz="2000" dirty="0" smtClean="0">
                <a:solidFill>
                  <a:schemeClr val="tx1">
                    <a:lumMod val="75000"/>
                  </a:schemeClr>
                </a:solidFill>
                <a:latin typeface="Segoe UI Light"/>
              </a:rPr>
              <a:t> - .NET Version Manager</a:t>
            </a:r>
          </a:p>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Dnu</a:t>
            </a:r>
            <a:r>
              <a:rPr lang="en-US" sz="2000" dirty="0" smtClean="0">
                <a:solidFill>
                  <a:schemeClr val="tx1">
                    <a:lumMod val="75000"/>
                  </a:schemeClr>
                </a:solidFill>
                <a:latin typeface="Segoe UI Light"/>
              </a:rPr>
              <a:t> - .NET Development Utility</a:t>
            </a:r>
          </a:p>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Dnx</a:t>
            </a:r>
            <a:r>
              <a:rPr lang="en-US" sz="2000" dirty="0" smtClean="0">
                <a:solidFill>
                  <a:schemeClr val="tx1">
                    <a:lumMod val="75000"/>
                  </a:schemeClr>
                </a:solidFill>
                <a:latin typeface="Segoe UI Light"/>
              </a:rPr>
              <a:t> </a:t>
            </a:r>
            <a:r>
              <a:rPr lang="en-US" sz="2000" dirty="0">
                <a:solidFill>
                  <a:schemeClr val="tx1">
                    <a:lumMod val="75000"/>
                  </a:schemeClr>
                </a:solidFill>
                <a:latin typeface="Segoe UI Light"/>
              </a:rPr>
              <a:t>- .NET </a:t>
            </a:r>
            <a:r>
              <a:rPr lang="en-US" sz="2000" dirty="0" smtClean="0">
                <a:solidFill>
                  <a:schemeClr val="tx1">
                    <a:lumMod val="75000"/>
                  </a:schemeClr>
                </a:solidFill>
                <a:latin typeface="Segoe UI Light"/>
              </a:rPr>
              <a:t>Execution</a:t>
            </a:r>
          </a:p>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Yo</a:t>
            </a:r>
            <a:r>
              <a:rPr lang="en-US" sz="2000" dirty="0" smtClean="0">
                <a:solidFill>
                  <a:schemeClr val="tx1">
                    <a:lumMod val="75000"/>
                  </a:schemeClr>
                </a:solidFill>
                <a:latin typeface="Segoe UI Light"/>
              </a:rPr>
              <a:t> – yeoman</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Building for Mono and </a:t>
            </a:r>
            <a:r>
              <a:rPr lang="en-US" sz="2000" dirty="0" err="1" smtClean="0">
                <a:solidFill>
                  <a:schemeClr val="tx1">
                    <a:lumMod val="75000"/>
                  </a:schemeClr>
                </a:solidFill>
                <a:latin typeface="Segoe UI Light"/>
              </a:rPr>
              <a:t>CoreCLR</a:t>
            </a: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6288468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Running ASP.NET</a:t>
            </a:r>
          </a:p>
        </p:txBody>
      </p:sp>
    </p:spTree>
    <p:extLst>
      <p:ext uri="{BB962C8B-B14F-4D97-AF65-F5344CB8AC3E}">
        <p14:creationId xmlns:p14="http://schemas.microsoft.com/office/powerpoint/2010/main" val="1120286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 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3" name="TextBox 2"/>
          <p:cNvSpPr txBox="1"/>
          <p:nvPr/>
        </p:nvSpPr>
        <p:spPr>
          <a:xfrm>
            <a:off x="642937" y="3128963"/>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DEMO: Building an ASP.NET App</a:t>
            </a:r>
          </a:p>
        </p:txBody>
      </p:sp>
    </p:spTree>
    <p:extLst>
      <p:ext uri="{BB962C8B-B14F-4D97-AF65-F5344CB8AC3E}">
        <p14:creationId xmlns:p14="http://schemas.microsoft.com/office/powerpoint/2010/main" val="6154199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Debugging and Unit Tests</a:t>
            </a:r>
          </a:p>
        </p:txBody>
      </p:sp>
    </p:spTree>
    <p:extLst>
      <p:ext uri="{BB962C8B-B14F-4D97-AF65-F5344CB8AC3E}">
        <p14:creationId xmlns:p14="http://schemas.microsoft.com/office/powerpoint/2010/main" val="203625670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Debugging</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Doesn’t work out of the box</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Can work with Mono</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Requires creating build task using </a:t>
            </a:r>
            <a:r>
              <a:rPr lang="en-US" sz="2000" dirty="0" err="1" smtClean="0">
                <a:solidFill>
                  <a:schemeClr val="tx1">
                    <a:lumMod val="75000"/>
                  </a:schemeClr>
                </a:solidFill>
                <a:latin typeface="Segoe UI Light"/>
              </a:rPr>
              <a:t>xbuild</a:t>
            </a:r>
            <a:r>
              <a:rPr lang="en-US" sz="2000" dirty="0" smtClean="0">
                <a:solidFill>
                  <a:schemeClr val="tx1">
                    <a:lumMod val="75000"/>
                  </a:schemeClr>
                </a:solidFill>
                <a:latin typeface="Segoe UI Light"/>
              </a:rPr>
              <a:t> and creating EXE</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Possible for ASP.NET but more complex</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Built-in to VS Code coming</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Working with </a:t>
            </a:r>
            <a:r>
              <a:rPr lang="en-US" sz="2000" dirty="0" err="1" smtClean="0">
                <a:solidFill>
                  <a:schemeClr val="tx1">
                    <a:lumMod val="75000"/>
                  </a:schemeClr>
                </a:solidFill>
                <a:latin typeface="Segoe UI Light"/>
              </a:rPr>
              <a:t>CoreCLR</a:t>
            </a:r>
            <a:r>
              <a:rPr lang="en-US" sz="2000" dirty="0" smtClean="0">
                <a:solidFill>
                  <a:schemeClr val="tx1">
                    <a:lumMod val="75000"/>
                  </a:schemeClr>
                </a:solidFill>
                <a:latin typeface="Segoe UI Light"/>
              </a:rPr>
              <a:t> coming</a:t>
            </a: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7002171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Unit Testing</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Unit test project in Yeoman</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Add new command</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Add dependencies</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Add test class(</a:t>
            </a:r>
            <a:r>
              <a:rPr lang="en-US" sz="2000" dirty="0" err="1" smtClean="0">
                <a:solidFill>
                  <a:schemeClr val="tx1">
                    <a:lumMod val="75000"/>
                  </a:schemeClr>
                </a:solidFill>
                <a:latin typeface="Segoe UI Light"/>
              </a:rPr>
              <a:t>es</a:t>
            </a:r>
            <a:r>
              <a:rPr lang="en-US" sz="2000" dirty="0" smtClean="0">
                <a:solidFill>
                  <a:schemeClr val="tx1">
                    <a:lumMod val="75000"/>
                  </a:schemeClr>
                </a:solidFill>
                <a:latin typeface="Segoe UI Light"/>
              </a:rPr>
              <a:t>)</a:t>
            </a:r>
          </a:p>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Dnx</a:t>
            </a:r>
            <a:r>
              <a:rPr lang="en-US" sz="2000" dirty="0">
                <a:solidFill>
                  <a:schemeClr val="tx1">
                    <a:lumMod val="75000"/>
                  </a:schemeClr>
                </a:solidFill>
                <a:latin typeface="Segoe UI Light"/>
              </a:rPr>
              <a:t> </a:t>
            </a:r>
            <a:r>
              <a:rPr lang="en-US" sz="2000" dirty="0" smtClean="0">
                <a:solidFill>
                  <a:schemeClr val="tx1">
                    <a:lumMod val="75000"/>
                  </a:schemeClr>
                </a:solidFill>
                <a:latin typeface="Segoe UI Light"/>
              </a:rPr>
              <a:t>test</a:t>
            </a:r>
          </a:p>
          <a:p>
            <a:pPr marL="290513" indent="-227013" defTabSz="896181">
              <a:spcAft>
                <a:spcPts val="1200"/>
              </a:spcAft>
              <a:buFont typeface="Arial" panose="020B0604020202020204" pitchFamily="34" charset="0"/>
              <a:buChar char="•"/>
            </a:pP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2552375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AutoShape 1"/>
          <p:cNvSpPr>
            <a:spLocks/>
          </p:cNvSpPr>
          <p:nvPr/>
        </p:nvSpPr>
        <p:spPr bwMode="auto">
          <a:xfrm>
            <a:off x="5278569" y="1130403"/>
            <a:ext cx="2012140" cy="13600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5AF33"/>
          </a:solidFill>
          <a:ln>
            <a:noFill/>
          </a:ln>
          <a:effectLst>
            <a:outerShdw blurRad="63500" dist="50800" dir="2642863" algn="ctr" rotWithShape="0">
              <a:srgbClr val="000000">
                <a:alpha val="50000"/>
              </a:srgbClr>
            </a:outerShdw>
          </a:effectLst>
          <a:extLs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defRPr/>
            </a:pPr>
            <a:r>
              <a:rPr lang="en-US" sz="2400" dirty="0">
                <a:latin typeface="Comic Sans MS" charset="0"/>
                <a:ea typeface="ＭＳ Ｐゴシック" charset="0"/>
                <a:cs typeface="Comic Sans MS" charset="0"/>
                <a:sym typeface="Comic Sans MS" charset="0"/>
              </a:rPr>
              <a:t>About Me</a:t>
            </a:r>
            <a:endParaRPr lang="en-US" sz="2400" dirty="0">
              <a:ea typeface="ＭＳ Ｐゴシック" charset="0"/>
              <a:cs typeface="Gill Sans" charset="0"/>
            </a:endParaRPr>
          </a:p>
        </p:txBody>
      </p:sp>
      <p:pic>
        <p:nvPicPr>
          <p:cNvPr id="10" name="Picture 9" descr="ChrisThroughTub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43" y="946517"/>
            <a:ext cx="4026115" cy="3122794"/>
          </a:xfrm>
          <a:prstGeom prst="rect">
            <a:avLst/>
          </a:prstGeom>
        </p:spPr>
      </p:pic>
      <p:pic>
        <p:nvPicPr>
          <p:cNvPr id="11" name="Picture 10"/>
          <p:cNvPicPr>
            <a:picLocks noChangeAspect="1"/>
          </p:cNvPicPr>
          <p:nvPr/>
        </p:nvPicPr>
        <p:blipFill>
          <a:blip r:embed="rId6"/>
          <a:stretch>
            <a:fillRect/>
          </a:stretch>
        </p:blipFill>
        <p:spPr>
          <a:xfrm>
            <a:off x="8311320" y="946517"/>
            <a:ext cx="3681619" cy="3380687"/>
          </a:xfrm>
          <a:prstGeom prst="rect">
            <a:avLst/>
          </a:prstGeom>
        </p:spPr>
      </p:pic>
      <p:pic>
        <p:nvPicPr>
          <p:cNvPr id="12" name="Picture 11" descr="RileyHat.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5416" y="3111695"/>
            <a:ext cx="4544428" cy="3316328"/>
          </a:xfrm>
          <a:prstGeom prst="rect">
            <a:avLst/>
          </a:prstGeom>
        </p:spPr>
      </p:pic>
    </p:spTree>
    <p:extLst>
      <p:ext uri="{BB962C8B-B14F-4D97-AF65-F5344CB8AC3E}">
        <p14:creationId xmlns:p14="http://schemas.microsoft.com/office/powerpoint/2010/main" val="1307565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 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3" name="TextBox 2"/>
          <p:cNvSpPr txBox="1"/>
          <p:nvPr/>
        </p:nvSpPr>
        <p:spPr>
          <a:xfrm>
            <a:off x="642937" y="3128963"/>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DEMO: Debugging and Unit Tests</a:t>
            </a:r>
          </a:p>
        </p:txBody>
      </p:sp>
    </p:spTree>
    <p:extLst>
      <p:ext uri="{BB962C8B-B14F-4D97-AF65-F5344CB8AC3E}">
        <p14:creationId xmlns:p14="http://schemas.microsoft.com/office/powerpoint/2010/main" val="169625321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Deployment, Advanced, </a:t>
            </a:r>
            <a:r>
              <a:rPr lang="en-US" sz="4400" dirty="0" err="1" smtClean="0">
                <a:gradFill>
                  <a:gsLst>
                    <a:gs pos="2917">
                      <a:schemeClr val="tx1"/>
                    </a:gs>
                    <a:gs pos="30000">
                      <a:schemeClr val="tx1"/>
                    </a:gs>
                  </a:gsLst>
                  <a:lin ang="5400000" scaled="0"/>
                </a:gradFill>
              </a:rPr>
              <a:t>Misc</a:t>
            </a:r>
            <a:endParaRPr lang="en-US" sz="4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99676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Deployment</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Xcopy</a:t>
            </a:r>
            <a:r>
              <a:rPr lang="en-US" sz="2000" dirty="0" smtClean="0">
                <a:solidFill>
                  <a:schemeClr val="tx1">
                    <a:lumMod val="75000"/>
                  </a:schemeClr>
                </a:solidFill>
                <a:latin typeface="Segoe UI Light"/>
              </a:rPr>
              <a:t> deployment to target environment</a:t>
            </a:r>
          </a:p>
          <a:p>
            <a:pPr marL="756857" lvl="1"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On-premises, </a:t>
            </a:r>
            <a:r>
              <a:rPr lang="en-US" sz="2000" dirty="0" err="1" smtClean="0">
                <a:solidFill>
                  <a:schemeClr val="tx1">
                    <a:lumMod val="75000"/>
                  </a:schemeClr>
                </a:solidFill>
                <a:latin typeface="Segoe UI Light"/>
              </a:rPr>
              <a:t>IaaS</a:t>
            </a:r>
            <a:r>
              <a:rPr lang="en-US" sz="2000" dirty="0" smtClean="0">
                <a:solidFill>
                  <a:schemeClr val="tx1">
                    <a:lumMod val="75000"/>
                  </a:schemeClr>
                </a:solidFill>
                <a:latin typeface="Segoe UI Light"/>
              </a:rPr>
              <a:t>, </a:t>
            </a:r>
            <a:r>
              <a:rPr lang="en-US" sz="2000" dirty="0" err="1" smtClean="0">
                <a:solidFill>
                  <a:schemeClr val="tx1">
                    <a:lumMod val="75000"/>
                  </a:schemeClr>
                </a:solidFill>
                <a:latin typeface="Segoe UI Light"/>
              </a:rPr>
              <a:t>Docker</a:t>
            </a:r>
            <a:r>
              <a:rPr lang="en-US" sz="2000" dirty="0" smtClean="0">
                <a:solidFill>
                  <a:schemeClr val="tx1">
                    <a:lumMod val="75000"/>
                  </a:schemeClr>
                </a:solidFill>
                <a:latin typeface="Segoe UI Light"/>
              </a:rPr>
              <a:t>, </a:t>
            </a:r>
            <a:r>
              <a:rPr lang="en-US" sz="2000" dirty="0" err="1" smtClean="0">
                <a:solidFill>
                  <a:schemeClr val="tx1">
                    <a:lumMod val="75000"/>
                  </a:schemeClr>
                </a:solidFill>
                <a:latin typeface="Segoe UI Light"/>
              </a:rPr>
              <a:t>etc</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Deploy .NET Core with app </a:t>
            </a:r>
          </a:p>
          <a:p>
            <a:pPr marL="756857" lvl="1" indent="-227013" defTabSz="896181">
              <a:spcAft>
                <a:spcPts val="1200"/>
              </a:spcAft>
              <a:buFont typeface="Arial" panose="020B0604020202020204" pitchFamily="34" charset="0"/>
              <a:buChar char="•"/>
            </a:pPr>
            <a:r>
              <a:rPr lang="en-US" sz="2000" dirty="0">
                <a:solidFill>
                  <a:schemeClr val="tx1">
                    <a:lumMod val="75000"/>
                  </a:schemeClr>
                </a:solidFill>
                <a:latin typeface="Segoe UI Light"/>
              </a:rPr>
              <a:t>N</a:t>
            </a:r>
            <a:r>
              <a:rPr lang="en-US" sz="2000" dirty="0" smtClean="0">
                <a:solidFill>
                  <a:schemeClr val="tx1">
                    <a:lumMod val="75000"/>
                  </a:schemeClr>
                </a:solidFill>
                <a:latin typeface="Segoe UI Light"/>
              </a:rPr>
              <a:t>o system wide installation necessary</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Package in </a:t>
            </a:r>
            <a:r>
              <a:rPr lang="en-US" sz="2000" dirty="0" err="1" smtClean="0">
                <a:solidFill>
                  <a:schemeClr val="tx1">
                    <a:lumMod val="75000"/>
                  </a:schemeClr>
                </a:solidFill>
                <a:latin typeface="Segoe UI Light"/>
              </a:rPr>
              <a:t>Docker</a:t>
            </a:r>
            <a:r>
              <a:rPr lang="en-US" sz="2000" dirty="0" smtClean="0">
                <a:solidFill>
                  <a:schemeClr val="tx1">
                    <a:lumMod val="75000"/>
                  </a:schemeClr>
                </a:solidFill>
                <a:latin typeface="Segoe UI Light"/>
              </a:rPr>
              <a:t> in VS</a:t>
            </a: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66291936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.NET Core On </a:t>
            </a:r>
            <a:r>
              <a:rPr lang="en-US" sz="3600" dirty="0" err="1" smtClean="0">
                <a:solidFill>
                  <a:srgbClr val="0072C6"/>
                </a:solidFill>
              </a:rPr>
              <a:t>GitHub</a:t>
            </a:r>
            <a:endParaRPr lang="en-US" sz="3600" dirty="0">
              <a:solidFill>
                <a:srgbClr val="0072C6"/>
              </a:solidFill>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pic>
        <p:nvPicPr>
          <p:cNvPr id="5" name="Picture 4"/>
          <p:cNvPicPr>
            <a:picLocks noChangeAspect="1"/>
          </p:cNvPicPr>
          <p:nvPr/>
        </p:nvPicPr>
        <p:blipFill>
          <a:blip r:embed="rId5"/>
          <a:stretch>
            <a:fillRect/>
          </a:stretch>
        </p:blipFill>
        <p:spPr>
          <a:xfrm>
            <a:off x="4596417" y="424331"/>
            <a:ext cx="7606565" cy="5894386"/>
          </a:xfrm>
          <a:prstGeom prst="rect">
            <a:avLst/>
          </a:prstGeom>
        </p:spPr>
      </p:pic>
    </p:spTree>
    <p:extLst>
      <p:ext uri="{BB962C8B-B14F-4D97-AF65-F5344CB8AC3E}">
        <p14:creationId xmlns:p14="http://schemas.microsoft.com/office/powerpoint/2010/main" val="6796670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Calling Native Code</a:t>
            </a:r>
            <a:endParaRPr lang="en-US" sz="3600" dirty="0">
              <a:solidFill>
                <a:srgbClr val="0072C6"/>
              </a:solidFill>
            </a:endParaRPr>
          </a:p>
        </p:txBody>
      </p:sp>
      <p:sp>
        <p:nvSpPr>
          <p:cNvPr id="4" name="TextBox 3"/>
          <p:cNvSpPr txBox="1"/>
          <p:nvPr/>
        </p:nvSpPr>
        <p:spPr>
          <a:xfrm>
            <a:off x="5329237" y="526164"/>
            <a:ext cx="6972207" cy="3894122"/>
          </a:xfrm>
          <a:prstGeom prst="rect">
            <a:avLst/>
          </a:prstGeom>
          <a:noFill/>
        </p:spPr>
        <p:txBody>
          <a:bodyPr wrap="square" rtlCol="0" anchor="ctr" anchorCtr="0">
            <a:noAutofit/>
          </a:bodyPr>
          <a:lstStyle/>
          <a:p>
            <a:r>
              <a:rPr lang="en-US" sz="2000" dirty="0">
                <a:latin typeface="Consolas" charset="0"/>
                <a:ea typeface="Consolas" charset="0"/>
                <a:cs typeface="Consolas" charset="0"/>
              </a:rPr>
              <a:t>[</a:t>
            </a:r>
            <a:r>
              <a:rPr lang="en-US" sz="2000" dirty="0" err="1">
                <a:latin typeface="Consolas" charset="0"/>
                <a:ea typeface="Consolas" charset="0"/>
                <a:cs typeface="Consolas" charset="0"/>
              </a:rPr>
              <a:t>DllImport</a:t>
            </a:r>
            <a:r>
              <a:rPr lang="en-US" sz="2000" dirty="0">
                <a:latin typeface="Consolas" charset="0"/>
                <a:ea typeface="Consolas" charset="0"/>
                <a:cs typeface="Consolas" charset="0"/>
              </a:rPr>
              <a:t>("</a:t>
            </a:r>
            <a:r>
              <a:rPr lang="en-US" sz="2000" dirty="0" err="1">
                <a:latin typeface="Consolas" charset="0"/>
                <a:ea typeface="Consolas" charset="0"/>
                <a:cs typeface="Consolas" charset="0"/>
              </a:rPr>
              <a:t>libc</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private static extern </a:t>
            </a:r>
            <a:r>
              <a:rPr lang="en-US" sz="2000" dirty="0" err="1">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printf</a:t>
            </a:r>
            <a:r>
              <a:rPr lang="en-US" sz="2000" dirty="0">
                <a:latin typeface="Consolas" charset="0"/>
                <a:ea typeface="Consolas" charset="0"/>
                <a:cs typeface="Consolas" charset="0"/>
              </a:rPr>
              <a:t>(string format);</a:t>
            </a:r>
          </a:p>
          <a:p>
            <a:r>
              <a:rPr lang="en-US" sz="2000" dirty="0">
                <a:latin typeface="Consolas" charset="0"/>
                <a:ea typeface="Consolas" charset="0"/>
                <a:cs typeface="Consolas" charset="0"/>
              </a:rPr>
              <a:t>…</a:t>
            </a:r>
          </a:p>
          <a:p>
            <a:r>
              <a:rPr lang="en-US" sz="2000" dirty="0" err="1">
                <a:latin typeface="Consolas" charset="0"/>
                <a:ea typeface="Consolas" charset="0"/>
                <a:cs typeface="Consolas" charset="0"/>
              </a:rPr>
              <a:t>printf</a:t>
            </a:r>
            <a:r>
              <a:rPr lang="en-US" sz="2000" dirty="0">
                <a:latin typeface="Consolas" charset="0"/>
                <a:ea typeface="Consolas" charset="0"/>
                <a:cs typeface="Consolas" charset="0"/>
              </a:rPr>
              <a:t>("Hello, </a:t>
            </a:r>
            <a:r>
              <a:rPr lang="en-US" sz="2000" dirty="0" smtClean="0">
                <a:latin typeface="Consolas" charset="0"/>
                <a:ea typeface="Consolas" charset="0"/>
                <a:cs typeface="Consolas" charset="0"/>
              </a:rPr>
              <a:t>//</a:t>
            </a:r>
            <a:r>
              <a:rPr lang="en-US" sz="2000" dirty="0" err="1" smtClean="0">
                <a:latin typeface="Consolas" charset="0"/>
                <a:ea typeface="Consolas" charset="0"/>
                <a:cs typeface="Consolas" charset="0"/>
              </a:rPr>
              <a:t>Codemash</a:t>
            </a:r>
            <a:r>
              <a:rPr lang="en-US" sz="2000" dirty="0" smtClean="0">
                <a:latin typeface="Consolas" charset="0"/>
                <a:ea typeface="Consolas" charset="0"/>
                <a:cs typeface="Consolas" charset="0"/>
              </a:rPr>
              <a:t> 2016!\</a:t>
            </a:r>
            <a:r>
              <a:rPr lang="en-US" sz="2000" dirty="0">
                <a:latin typeface="Consolas" charset="0"/>
                <a:ea typeface="Consolas" charset="0"/>
                <a:cs typeface="Consolas" charset="0"/>
              </a:rPr>
              <a:t>n");</a:t>
            </a:r>
          </a:p>
          <a:p>
            <a:endParaRPr lang="en-US" sz="2000" dirty="0">
              <a:latin typeface="Consolas" charset="0"/>
              <a:ea typeface="Consolas" charset="0"/>
              <a:cs typeface="Consolas" charset="0"/>
            </a:endParaRPr>
          </a:p>
          <a:p>
            <a:endParaRPr lang="en-US" sz="2000" dirty="0">
              <a:latin typeface="Consolas" charset="0"/>
              <a:ea typeface="Consolas" charset="0"/>
              <a:cs typeface="Consolas" charset="0"/>
            </a:endParaRPr>
          </a:p>
          <a:p>
            <a:endParaRPr lang="en-US" sz="2000" dirty="0">
              <a:latin typeface="Consolas" charset="0"/>
              <a:ea typeface="Consolas" charset="0"/>
              <a:cs typeface="Consolas" charset="0"/>
            </a:endParaRPr>
          </a:p>
          <a:p>
            <a:r>
              <a:rPr lang="en-US" sz="2000" dirty="0">
                <a:solidFill>
                  <a:srgbClr val="00B050"/>
                </a:solidFill>
                <a:latin typeface="Consolas" charset="0"/>
                <a:ea typeface="Consolas" charset="0"/>
                <a:cs typeface="Consolas" charset="0"/>
              </a:rPr>
              <a:t>// Same as </a:t>
            </a:r>
            <a:r>
              <a:rPr lang="en-US" sz="2000" dirty="0" err="1" smtClean="0">
                <a:solidFill>
                  <a:srgbClr val="00B050"/>
                </a:solidFill>
                <a:latin typeface="Consolas" charset="0"/>
                <a:ea typeface="Consolas" charset="0"/>
                <a:cs typeface="Consolas" charset="0"/>
              </a:rPr>
              <a:t>PInvoke</a:t>
            </a:r>
            <a:r>
              <a:rPr lang="en-US" sz="2000" dirty="0" smtClean="0">
                <a:solidFill>
                  <a:srgbClr val="00B050"/>
                </a:solidFill>
                <a:latin typeface="Consolas" charset="0"/>
                <a:ea typeface="Consolas" charset="0"/>
                <a:cs typeface="Consolas" charset="0"/>
              </a:rPr>
              <a:t> </a:t>
            </a:r>
            <a:r>
              <a:rPr lang="en-US" sz="2000" dirty="0">
                <a:solidFill>
                  <a:srgbClr val="00B050"/>
                </a:solidFill>
                <a:latin typeface="Consolas" charset="0"/>
                <a:ea typeface="Consolas" charset="0"/>
                <a:cs typeface="Consolas" charset="0"/>
              </a:rPr>
              <a:t>on Windows</a:t>
            </a:r>
            <a:endParaRPr lang="en-US" sz="2000" dirty="0" smtClean="0">
              <a:solidFill>
                <a:schemeClr val="tx1">
                  <a:lumMod val="75000"/>
                </a:schemeClr>
              </a:solidFill>
              <a:latin typeface="Consolas" charset="0"/>
              <a:ea typeface="Consolas" charset="0"/>
              <a:cs typeface="Consolas"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8452074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Setting the</a:t>
            </a:r>
            <a:br>
              <a:rPr lang="en-US" sz="3600" dirty="0" smtClean="0">
                <a:solidFill>
                  <a:srgbClr val="0072C6"/>
                </a:solidFill>
              </a:rPr>
            </a:br>
            <a:r>
              <a:rPr lang="en-US" sz="3600" dirty="0" smtClean="0">
                <a:solidFill>
                  <a:srgbClr val="0072C6"/>
                </a:solidFill>
              </a:rPr>
              <a:t>Environment</a:t>
            </a:r>
            <a:endParaRPr lang="en-US" sz="3600" dirty="0">
              <a:solidFill>
                <a:srgbClr val="0072C6"/>
              </a:solidFill>
            </a:endParaRPr>
          </a:p>
        </p:txBody>
      </p:sp>
      <p:sp>
        <p:nvSpPr>
          <p:cNvPr id="4" name="TextBox 3"/>
          <p:cNvSpPr txBox="1"/>
          <p:nvPr/>
        </p:nvSpPr>
        <p:spPr>
          <a:xfrm>
            <a:off x="5329237" y="526164"/>
            <a:ext cx="6972207" cy="3894122"/>
          </a:xfrm>
          <a:prstGeom prst="rect">
            <a:avLst/>
          </a:prstGeom>
          <a:noFill/>
        </p:spPr>
        <p:txBody>
          <a:bodyPr wrap="square" rtlCol="0" anchor="ctr" anchorCtr="0">
            <a:noAutofit/>
          </a:bodyPr>
          <a:lstStyle/>
          <a:p>
            <a:r>
              <a:rPr lang="en-US" sz="2000" dirty="0" smtClean="0">
                <a:solidFill>
                  <a:schemeClr val="tx1">
                    <a:lumMod val="75000"/>
                  </a:schemeClr>
                </a:solidFill>
                <a:latin typeface="Consolas" charset="0"/>
                <a:ea typeface="Consolas" charset="0"/>
                <a:cs typeface="Consolas" charset="0"/>
              </a:rPr>
              <a:t>Windows:</a:t>
            </a:r>
          </a:p>
          <a:p>
            <a:r>
              <a:rPr lang="en-US" sz="2000" dirty="0" smtClean="0">
                <a:solidFill>
                  <a:schemeClr val="tx1">
                    <a:lumMod val="75000"/>
                  </a:schemeClr>
                </a:solidFill>
                <a:latin typeface="Consolas" charset="0"/>
                <a:ea typeface="Consolas" charset="0"/>
                <a:cs typeface="Consolas" charset="0"/>
              </a:rPr>
              <a:t>set ASPNET_ENV=Development</a:t>
            </a:r>
          </a:p>
          <a:p>
            <a:endParaRPr lang="en-US" sz="2000" dirty="0">
              <a:solidFill>
                <a:schemeClr val="tx1">
                  <a:lumMod val="75000"/>
                </a:schemeClr>
              </a:solidFill>
              <a:latin typeface="Consolas" charset="0"/>
              <a:ea typeface="Consolas" charset="0"/>
              <a:cs typeface="Consolas" charset="0"/>
            </a:endParaRPr>
          </a:p>
          <a:p>
            <a:r>
              <a:rPr lang="en-US" sz="2000" dirty="0" smtClean="0">
                <a:solidFill>
                  <a:schemeClr val="tx1">
                    <a:lumMod val="75000"/>
                  </a:schemeClr>
                </a:solidFill>
                <a:latin typeface="Consolas" charset="0"/>
                <a:ea typeface="Consolas" charset="0"/>
                <a:cs typeface="Consolas" charset="0"/>
              </a:rPr>
              <a:t>OS X / Linux:</a:t>
            </a:r>
          </a:p>
          <a:p>
            <a:r>
              <a:rPr lang="en-US" sz="2000" dirty="0" smtClean="0">
                <a:solidFill>
                  <a:schemeClr val="tx1">
                    <a:lumMod val="75000"/>
                  </a:schemeClr>
                </a:solidFill>
                <a:latin typeface="Consolas" charset="0"/>
                <a:ea typeface="Consolas" charset="0"/>
                <a:cs typeface="Consolas" charset="0"/>
              </a:rPr>
              <a:t>export ASPNET_ENV=Development</a:t>
            </a:r>
          </a:p>
          <a:p>
            <a:endParaRPr lang="en-US" sz="2000" dirty="0">
              <a:solidFill>
                <a:schemeClr val="tx1">
                  <a:lumMod val="75000"/>
                </a:schemeClr>
              </a:solidFill>
              <a:latin typeface="Consolas" charset="0"/>
              <a:ea typeface="Consolas" charset="0"/>
              <a:cs typeface="Consolas" charset="0"/>
            </a:endParaRPr>
          </a:p>
          <a:p>
            <a:r>
              <a:rPr lang="en-US" sz="2000" dirty="0" smtClean="0">
                <a:solidFill>
                  <a:schemeClr val="tx1">
                    <a:lumMod val="75000"/>
                  </a:schemeClr>
                </a:solidFill>
                <a:latin typeface="Consolas" charset="0"/>
                <a:ea typeface="Consolas" charset="0"/>
                <a:cs typeface="Consolas" charset="0"/>
              </a:rPr>
              <a:t>(also Staging, Production)</a:t>
            </a: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93370998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Performance</a:t>
            </a:r>
            <a:endParaRPr lang="en-US" sz="3600" dirty="0">
              <a:solidFill>
                <a:srgbClr val="0072C6"/>
              </a:solidFill>
            </a:endParaRPr>
          </a:p>
        </p:txBody>
      </p:sp>
      <p:sp>
        <p:nvSpPr>
          <p:cNvPr id="4" name="TextBox 3"/>
          <p:cNvSpPr txBox="1"/>
          <p:nvPr/>
        </p:nvSpPr>
        <p:spPr>
          <a:xfrm>
            <a:off x="3521936" y="4663212"/>
            <a:ext cx="7390952" cy="56439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a:solidFill>
                  <a:schemeClr val="tx1">
                    <a:lumMod val="75000"/>
                  </a:schemeClr>
                </a:solidFill>
                <a:latin typeface="Segoe UI Light"/>
                <a:hlinkClick r:id="rId3"/>
              </a:rPr>
              <a:t>https://</a:t>
            </a:r>
            <a:r>
              <a:rPr lang="en-US" sz="2000" dirty="0" smtClean="0">
                <a:solidFill>
                  <a:schemeClr val="tx1">
                    <a:lumMod val="75000"/>
                  </a:schemeClr>
                </a:solidFill>
                <a:latin typeface="Segoe UI Light"/>
                <a:hlinkClick r:id="rId3"/>
              </a:rPr>
              <a:t>github.com/aspnet/benchmarks</a:t>
            </a:r>
            <a:endParaRPr lang="en-US" sz="2000" dirty="0" smtClean="0">
              <a:solidFill>
                <a:schemeClr val="tx1">
                  <a:lumMod val="75000"/>
                </a:schemeClr>
              </a:solidFill>
              <a:latin typeface="Segoe UI Light"/>
            </a:endParaRPr>
          </a:p>
        </p:txBody>
      </p:sp>
      <p:pic>
        <p:nvPicPr>
          <p:cNvPr id="87" name="Picture 86" descr="Ones-and-zeroe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pic>
        <p:nvPicPr>
          <p:cNvPr id="3" name="Picture 2"/>
          <p:cNvPicPr>
            <a:picLocks noChangeAspect="1"/>
          </p:cNvPicPr>
          <p:nvPr/>
        </p:nvPicPr>
        <p:blipFill>
          <a:blip r:embed="rId6"/>
          <a:stretch>
            <a:fillRect/>
          </a:stretch>
        </p:blipFill>
        <p:spPr>
          <a:xfrm>
            <a:off x="3521936" y="93587"/>
            <a:ext cx="7479438" cy="4658569"/>
          </a:xfrm>
          <a:prstGeom prst="rect">
            <a:avLst/>
          </a:prstGeom>
        </p:spPr>
      </p:pic>
    </p:spTree>
    <p:extLst>
      <p:ext uri="{BB962C8B-B14F-4D97-AF65-F5344CB8AC3E}">
        <p14:creationId xmlns:p14="http://schemas.microsoft.com/office/powerpoint/2010/main" val="168144080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54557" y="-1"/>
            <a:ext cx="9727359" cy="6994525"/>
          </a:xfrm>
          <a:prstGeom prst="rect">
            <a:avLst/>
          </a:prstGeom>
        </p:spPr>
      </p:pic>
    </p:spTree>
    <p:extLst>
      <p:ext uri="{BB962C8B-B14F-4D97-AF65-F5344CB8AC3E}">
        <p14:creationId xmlns:p14="http://schemas.microsoft.com/office/powerpoint/2010/main" val="31152465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 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3" name="TextBox 2"/>
          <p:cNvSpPr txBox="1"/>
          <p:nvPr/>
        </p:nvSpPr>
        <p:spPr>
          <a:xfrm>
            <a:off x="642937" y="3128963"/>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DEMO: SQL</a:t>
            </a:r>
          </a:p>
        </p:txBody>
      </p:sp>
    </p:spTree>
    <p:extLst>
      <p:ext uri="{BB962C8B-B14F-4D97-AF65-F5344CB8AC3E}">
        <p14:creationId xmlns:p14="http://schemas.microsoft.com/office/powerpoint/2010/main" val="95819394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err="1" smtClean="0">
                <a:gradFill>
                  <a:gsLst>
                    <a:gs pos="2917">
                      <a:schemeClr val="tx1"/>
                    </a:gs>
                    <a:gs pos="30000">
                      <a:schemeClr val="tx1"/>
                    </a:gs>
                  </a:gsLst>
                  <a:lin ang="5400000" scaled="0"/>
                </a:gradFill>
              </a:rPr>
              <a:t>Wrapup</a:t>
            </a:r>
            <a:endParaRPr lang="en-US" sz="4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326364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4000" dirty="0" smtClean="0">
                <a:solidFill>
                  <a:srgbClr val="0072C6"/>
                </a:solidFill>
              </a:rPr>
              <a:t>Agenda</a:t>
            </a:r>
            <a:endParaRPr lang="en-US" sz="40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Why .NET on Linux / OS X</a:t>
            </a:r>
          </a:p>
          <a:p>
            <a:pPr marL="290513" indent="-227013" defTabSz="896181">
              <a:spcAft>
                <a:spcPts val="1200"/>
              </a:spcAft>
              <a:buFont typeface="Arial" panose="020B0604020202020204" pitchFamily="34" charset="0"/>
              <a:buChar char="•"/>
            </a:pPr>
            <a:r>
              <a:rPr lang="en-US" sz="2000" b="1" dirty="0" smtClean="0">
                <a:solidFill>
                  <a:schemeClr val="tx1">
                    <a:lumMod val="75000"/>
                  </a:schemeClr>
                </a:solidFill>
                <a:latin typeface="Segoe UI Light"/>
              </a:rPr>
              <a:t>The Easy Way</a:t>
            </a:r>
          </a:p>
          <a:p>
            <a:pPr marL="290513" indent="-227013" defTabSz="896181">
              <a:spcAft>
                <a:spcPts val="1200"/>
              </a:spcAft>
              <a:buFont typeface="Arial" panose="020B0604020202020204" pitchFamily="34" charset="0"/>
              <a:buChar char="•"/>
            </a:pPr>
            <a:r>
              <a:rPr lang="en-US" sz="2000" b="1" dirty="0" smtClean="0">
                <a:solidFill>
                  <a:schemeClr val="tx1">
                    <a:lumMod val="75000"/>
                  </a:schemeClr>
                </a:solidFill>
                <a:latin typeface="Segoe UI Light"/>
              </a:rPr>
              <a:t>Getting Setup</a:t>
            </a:r>
          </a:p>
          <a:p>
            <a:pPr marL="290513" indent="-227013" defTabSz="896181">
              <a:spcAft>
                <a:spcPts val="1200"/>
              </a:spcAft>
              <a:buFont typeface="Arial" panose="020B0604020202020204" pitchFamily="34" charset="0"/>
              <a:buChar char="•"/>
            </a:pPr>
            <a:r>
              <a:rPr lang="en-US" sz="2000" b="1" dirty="0" smtClean="0">
                <a:solidFill>
                  <a:schemeClr val="tx1">
                    <a:lumMod val="75000"/>
                  </a:schemeClr>
                </a:solidFill>
                <a:latin typeface="Segoe UI Light"/>
              </a:rPr>
              <a:t>Creating an App</a:t>
            </a:r>
          </a:p>
          <a:p>
            <a:pPr marL="290513" indent="-227013" defTabSz="896181">
              <a:spcAft>
                <a:spcPts val="1200"/>
              </a:spcAft>
              <a:buFont typeface="Arial" panose="020B0604020202020204" pitchFamily="34" charset="0"/>
              <a:buChar char="•"/>
            </a:pPr>
            <a:r>
              <a:rPr lang="en-US" sz="2000" b="1" dirty="0" smtClean="0">
                <a:solidFill>
                  <a:schemeClr val="tx1">
                    <a:lumMod val="75000"/>
                  </a:schemeClr>
                </a:solidFill>
                <a:latin typeface="Segoe UI Light"/>
              </a:rPr>
              <a:t>Running ASP.NET</a:t>
            </a:r>
          </a:p>
          <a:p>
            <a:pPr marL="290513" indent="-227013" defTabSz="896181">
              <a:spcAft>
                <a:spcPts val="1200"/>
              </a:spcAft>
              <a:buFont typeface="Arial" panose="020B0604020202020204" pitchFamily="34" charset="0"/>
              <a:buChar char="•"/>
            </a:pPr>
            <a:r>
              <a:rPr lang="en-US" sz="2000" b="1" dirty="0" err="1" smtClean="0">
                <a:solidFill>
                  <a:schemeClr val="tx1">
                    <a:lumMod val="75000"/>
                  </a:schemeClr>
                </a:solidFill>
                <a:latin typeface="Segoe UI Light"/>
              </a:rPr>
              <a:t>Misc</a:t>
            </a:r>
            <a:r>
              <a:rPr lang="en-US" sz="2000" b="1" dirty="0" smtClean="0">
                <a:solidFill>
                  <a:schemeClr val="tx1">
                    <a:lumMod val="75000"/>
                  </a:schemeClr>
                </a:solidFill>
                <a:latin typeface="Segoe UI Light"/>
              </a:rPr>
              <a:t> / Advanced</a:t>
            </a:r>
          </a:p>
          <a:p>
            <a:pPr marL="290513" indent="-227013" defTabSz="896181">
              <a:spcAft>
                <a:spcPts val="1200"/>
              </a:spcAft>
              <a:buFont typeface="Arial" panose="020B0604020202020204" pitchFamily="34" charset="0"/>
              <a:buChar char="•"/>
            </a:pPr>
            <a:r>
              <a:rPr lang="en-US" sz="2000" b="1" dirty="0" smtClean="0">
                <a:solidFill>
                  <a:schemeClr val="tx1">
                    <a:lumMod val="75000"/>
                  </a:schemeClr>
                </a:solidFill>
                <a:latin typeface="Segoe UI Light"/>
              </a:rPr>
              <a:t>Wrap-up</a:t>
            </a: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4" name="Picture 83" descr="MS-Azure_rgb_Bl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584" y="151316"/>
            <a:ext cx="1660940" cy="382084"/>
          </a:xfrm>
          <a:prstGeom prst="rect">
            <a:avLst/>
          </a:prstGeom>
        </p:spPr>
      </p:pic>
      <p:pic>
        <p:nvPicPr>
          <p:cNvPr id="88" name="Picture 87" descr="MS Logo 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01767956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Today</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Install Visual Studio 2015 on Windows</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Manual installs on OS X / Linux</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Pre-built VM on Azure Marketplace</a:t>
            </a:r>
          </a:p>
          <a:p>
            <a:pPr marL="290513" indent="-227013" defTabSz="896181">
              <a:spcAft>
                <a:spcPts val="1200"/>
              </a:spcAft>
              <a:buFont typeface="Arial" panose="020B0604020202020204" pitchFamily="34" charset="0"/>
              <a:buChar char="•"/>
            </a:pPr>
            <a:r>
              <a:rPr lang="en-US" sz="2000" dirty="0" err="1" smtClean="0">
                <a:solidFill>
                  <a:schemeClr val="tx1">
                    <a:lumMod val="75000"/>
                  </a:schemeClr>
                </a:solidFill>
                <a:latin typeface="Segoe UI Light"/>
              </a:rPr>
              <a:t>Docker</a:t>
            </a:r>
            <a:r>
              <a:rPr lang="en-US" sz="2000" dirty="0" smtClean="0">
                <a:solidFill>
                  <a:schemeClr val="tx1">
                    <a:lumMod val="75000"/>
                  </a:schemeClr>
                </a:solidFill>
                <a:latin typeface="Segoe UI Light"/>
              </a:rPr>
              <a:t> using </a:t>
            </a:r>
            <a:r>
              <a:rPr lang="en-US" sz="2000" dirty="0" err="1" smtClean="0">
                <a:solidFill>
                  <a:schemeClr val="tx1">
                    <a:lumMod val="75000"/>
                  </a:schemeClr>
                </a:solidFill>
                <a:latin typeface="Segoe UI Light"/>
              </a:rPr>
              <a:t>dockerfile</a:t>
            </a:r>
            <a:endParaRPr lang="en-US" sz="2000" dirty="0" smtClean="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94044343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What’s coming?</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Remote debugging in VS2015</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Local debugging in VS Code</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Performance improvements</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More libraries ported to .NET Core</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.NET Native</a:t>
            </a:r>
          </a:p>
          <a:p>
            <a:pPr marL="290513" indent="-227013" defTabSz="896181">
              <a:spcAft>
                <a:spcPts val="1200"/>
              </a:spcAft>
              <a:buFont typeface="Arial" panose="020B0604020202020204" pitchFamily="34" charset="0"/>
              <a:buChar char="•"/>
            </a:pPr>
            <a:r>
              <a:rPr lang="en-US" sz="2000" err="1" smtClean="0">
                <a:solidFill>
                  <a:schemeClr val="tx1">
                    <a:lumMod val="75000"/>
                  </a:schemeClr>
                </a:solidFill>
                <a:latin typeface="Segoe UI Light"/>
              </a:rPr>
              <a:t>dotnet</a:t>
            </a:r>
            <a:r>
              <a:rPr lang="en-US" sz="2000" smtClean="0">
                <a:solidFill>
                  <a:schemeClr val="tx1">
                    <a:lumMod val="75000"/>
                  </a:schemeClr>
                </a:solidFill>
                <a:latin typeface="Segoe UI Light"/>
              </a:rPr>
              <a:t> CLI</a:t>
            </a:r>
            <a:endParaRPr lang="en-US" sz="2000" dirty="0" smtClean="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1976467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Prepping your Apps</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Creating a new app</a:t>
            </a:r>
          </a:p>
          <a:p>
            <a:pPr marL="756857" lvl="1"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Start with VS 2015 ASP.NET 5 templates</a:t>
            </a:r>
          </a:p>
          <a:p>
            <a:pPr marL="756857" lvl="1"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Check out </a:t>
            </a:r>
            <a:r>
              <a:rPr lang="en-US" sz="2000" dirty="0" err="1" smtClean="0">
                <a:solidFill>
                  <a:schemeClr val="tx1">
                    <a:lumMod val="75000"/>
                  </a:schemeClr>
                </a:solidFill>
                <a:latin typeface="Segoe UI Light"/>
              </a:rPr>
              <a:t>PartsUnlimited</a:t>
            </a:r>
            <a:r>
              <a:rPr lang="en-US" sz="2000" dirty="0" smtClean="0">
                <a:solidFill>
                  <a:schemeClr val="tx1">
                    <a:lumMod val="75000"/>
                  </a:schemeClr>
                </a:solidFill>
                <a:latin typeface="Segoe UI Light"/>
              </a:rPr>
              <a:t> sample on </a:t>
            </a:r>
            <a:r>
              <a:rPr lang="en-US" sz="2000" dirty="0" err="1" smtClean="0">
                <a:solidFill>
                  <a:schemeClr val="tx1">
                    <a:lumMod val="75000"/>
                  </a:schemeClr>
                </a:solidFill>
                <a:latin typeface="Segoe UI Light"/>
              </a:rPr>
              <a:t>GitHub</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Moving existing apps</a:t>
            </a:r>
          </a:p>
          <a:p>
            <a:pPr marL="756857" lvl="1"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Transition to ASP.NET 5 on Windows</a:t>
            </a: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00977147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smtClean="0">
                <a:solidFill>
                  <a:srgbClr val="0072C6"/>
                </a:solidFill>
              </a:rPr>
              <a:t>Go Live!</a:t>
            </a:r>
            <a:endParaRPr lang="en-US" sz="36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Production approved</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Engage directly with teams on </a:t>
            </a:r>
            <a:r>
              <a:rPr lang="en-US" sz="2000" dirty="0" err="1" smtClean="0">
                <a:solidFill>
                  <a:schemeClr val="tx1">
                    <a:lumMod val="75000"/>
                  </a:schemeClr>
                </a:solidFill>
                <a:latin typeface="Segoe UI Light"/>
              </a:rPr>
              <a:t>GitHub</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http://</a:t>
            </a:r>
            <a:r>
              <a:rPr lang="en-US" sz="2000" dirty="0" err="1" smtClean="0">
                <a:solidFill>
                  <a:schemeClr val="tx1">
                    <a:lumMod val="75000"/>
                  </a:schemeClr>
                </a:solidFill>
                <a:latin typeface="Segoe UI Light"/>
              </a:rPr>
              <a:t>aka.ms</a:t>
            </a:r>
            <a:r>
              <a:rPr lang="en-US" sz="2000" dirty="0" smtClean="0">
                <a:solidFill>
                  <a:schemeClr val="tx1">
                    <a:lumMod val="75000"/>
                  </a:schemeClr>
                </a:solidFill>
                <a:latin typeface="Segoe UI Light"/>
              </a:rPr>
              <a:t>/</a:t>
            </a:r>
            <a:r>
              <a:rPr lang="en-US" sz="2000" dirty="0" err="1" smtClean="0">
                <a:solidFill>
                  <a:schemeClr val="tx1">
                    <a:lumMod val="75000"/>
                  </a:schemeClr>
                </a:solidFill>
                <a:latin typeface="Segoe UI Light"/>
              </a:rPr>
              <a:t>NetCoreSupport</a:t>
            </a:r>
            <a:endParaRPr lang="en-US" sz="2000" dirty="0" smtClean="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6223010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MICROSOFT SESSIONS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0387438"/>
              </p:ext>
            </p:extLst>
          </p:nvPr>
        </p:nvGraphicFramePr>
        <p:xfrm>
          <a:off x="549019" y="1302726"/>
          <a:ext cx="10394709" cy="5253990"/>
        </p:xfrm>
        <a:graphic>
          <a:graphicData uri="http://schemas.openxmlformats.org/drawingml/2006/table">
            <a:tbl>
              <a:tblPr firstRow="1" bandRow="1">
                <a:tableStyleId>{5C22544A-7EE6-4342-B048-85BDC9FD1C3A}</a:tableStyleId>
              </a:tblPr>
              <a:tblGrid>
                <a:gridCol w="1297989">
                  <a:extLst>
                    <a:ext uri="{9D8B030D-6E8A-4147-A177-3AD203B41FA5}">
                      <a16:colId xmlns:a16="http://schemas.microsoft.com/office/drawing/2014/main" xmlns="" val="2068302747"/>
                    </a:ext>
                  </a:extLst>
                </a:gridCol>
                <a:gridCol w="2009568">
                  <a:extLst>
                    <a:ext uri="{9D8B030D-6E8A-4147-A177-3AD203B41FA5}">
                      <a16:colId xmlns:a16="http://schemas.microsoft.com/office/drawing/2014/main" xmlns="" val="917888072"/>
                    </a:ext>
                  </a:extLst>
                </a:gridCol>
                <a:gridCol w="5198476">
                  <a:extLst>
                    <a:ext uri="{9D8B030D-6E8A-4147-A177-3AD203B41FA5}">
                      <a16:colId xmlns:a16="http://schemas.microsoft.com/office/drawing/2014/main" xmlns="" val="1556875516"/>
                    </a:ext>
                  </a:extLst>
                </a:gridCol>
                <a:gridCol w="1888676">
                  <a:extLst>
                    <a:ext uri="{9D8B030D-6E8A-4147-A177-3AD203B41FA5}">
                      <a16:colId xmlns:a16="http://schemas.microsoft.com/office/drawing/2014/main" xmlns="" val="772031460"/>
                    </a:ext>
                  </a:extLst>
                </a:gridCol>
              </a:tblGrid>
              <a:tr h="370840">
                <a:tc>
                  <a:txBody>
                    <a:bodyPr/>
                    <a:lstStyle/>
                    <a:p>
                      <a:r>
                        <a:rPr lang="en-US" sz="1600" dirty="0" smtClean="0">
                          <a:latin typeface="Segoe UI Light" panose="020B0502040204020203" pitchFamily="34" charset="0"/>
                          <a:cs typeface="Segoe UI Light" panose="020B0502040204020203" pitchFamily="34" charset="0"/>
                        </a:rPr>
                        <a:t>Day</a:t>
                      </a:r>
                      <a:endParaRPr lang="en-US" sz="1600" dirty="0">
                        <a:latin typeface="Segoe UI Light" panose="020B0502040204020203" pitchFamily="34" charset="0"/>
                        <a:cs typeface="Segoe UI Light" panose="020B0502040204020203" pitchFamily="34" charset="0"/>
                      </a:endParaRPr>
                    </a:p>
                  </a:txBody>
                  <a:tcPr/>
                </a:tc>
                <a:tc>
                  <a:txBody>
                    <a:bodyPr/>
                    <a:lstStyle/>
                    <a:p>
                      <a:r>
                        <a:rPr lang="en-US" sz="1600" dirty="0" smtClean="0">
                          <a:latin typeface="Segoe UI Light" panose="020B0502040204020203" pitchFamily="34" charset="0"/>
                          <a:cs typeface="Segoe UI Light" panose="020B0502040204020203" pitchFamily="34" charset="0"/>
                        </a:rPr>
                        <a:t>Room</a:t>
                      </a:r>
                      <a:endParaRPr lang="en-US" sz="1600" dirty="0">
                        <a:latin typeface="Segoe UI Light" panose="020B0502040204020203" pitchFamily="34" charset="0"/>
                        <a:cs typeface="Segoe UI Light" panose="020B0502040204020203" pitchFamily="34" charset="0"/>
                      </a:endParaRPr>
                    </a:p>
                  </a:txBody>
                  <a:tcPr/>
                </a:tc>
                <a:tc>
                  <a:txBody>
                    <a:bodyPr/>
                    <a:lstStyle/>
                    <a:p>
                      <a:r>
                        <a:rPr lang="en-US" sz="1600" dirty="0" smtClean="0">
                          <a:latin typeface="Segoe UI Light" panose="020B0502040204020203" pitchFamily="34" charset="0"/>
                          <a:cs typeface="Segoe UI Light" panose="020B0502040204020203" pitchFamily="34" charset="0"/>
                        </a:rPr>
                        <a:t>Event</a:t>
                      </a:r>
                      <a:endParaRPr lang="en-US" sz="1600" dirty="0">
                        <a:latin typeface="Segoe UI Light" panose="020B0502040204020203" pitchFamily="34" charset="0"/>
                        <a:cs typeface="Segoe UI Light" panose="020B0502040204020203" pitchFamily="34" charset="0"/>
                      </a:endParaRPr>
                    </a:p>
                  </a:txBody>
                  <a:tcPr/>
                </a:tc>
                <a:tc>
                  <a:txBody>
                    <a:bodyPr/>
                    <a:lstStyle/>
                    <a:p>
                      <a:r>
                        <a:rPr lang="en-US" sz="1600" dirty="0" smtClean="0">
                          <a:latin typeface="Segoe UI Light" panose="020B0502040204020203" pitchFamily="34" charset="0"/>
                          <a:cs typeface="Segoe UI Light" panose="020B0502040204020203" pitchFamily="34" charset="0"/>
                        </a:rPr>
                        <a:t>Speaker</a:t>
                      </a:r>
                      <a:endParaRPr lang="en-US" sz="1600"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xmlns="" val="3834502000"/>
                  </a:ext>
                </a:extLst>
              </a:tr>
              <a:tr h="370840">
                <a:tc>
                  <a:txBody>
                    <a:bodyPr/>
                    <a:lstStyle/>
                    <a:p>
                      <a:r>
                        <a:rPr lang="en-US" sz="1200" dirty="0" smtClean="0">
                          <a:latin typeface="Segoe UI Light" panose="020B0502040204020203" pitchFamily="34" charset="0"/>
                          <a:cs typeface="Segoe UI Light" panose="020B0502040204020203" pitchFamily="34" charset="0"/>
                        </a:rPr>
                        <a:t>Thu 8:00AM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Salon</a:t>
                      </a:r>
                      <a:r>
                        <a:rPr lang="en-US" sz="1200" baseline="0" dirty="0" smtClean="0">
                          <a:latin typeface="Segoe UI Light" panose="020B0502040204020203" pitchFamily="34" charset="0"/>
                          <a:cs typeface="Segoe UI Light" panose="020B0502040204020203" pitchFamily="34" charset="0"/>
                        </a:rPr>
                        <a:t> E</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dirty="0" smtClean="0">
                          <a:solidFill>
                            <a:srgbClr val="000000"/>
                          </a:solidFill>
                          <a:effectLst/>
                          <a:latin typeface="Calibri" panose="020F0502020204030204" pitchFamily="34" charset="0"/>
                        </a:rPr>
                        <a:t>The Hitchhiker's Guide to Azure Mobile Apps</a:t>
                      </a:r>
                      <a:endParaRPr lang="en-US" sz="14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David Giard</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698268672"/>
                  </a:ext>
                </a:extLst>
              </a:tr>
              <a:tr h="370840">
                <a:tc>
                  <a:txBody>
                    <a:bodyPr/>
                    <a:lstStyle/>
                    <a:p>
                      <a:r>
                        <a:rPr lang="en-US" sz="1200" dirty="0" smtClean="0">
                          <a:latin typeface="Segoe UI Light" panose="020B0502040204020203" pitchFamily="34" charset="0"/>
                          <a:cs typeface="Segoe UI Light" panose="020B0502040204020203" pitchFamily="34" charset="0"/>
                        </a:rPr>
                        <a:t>Fri 4:00PM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err="1" smtClean="0">
                          <a:latin typeface="Segoe UI Light" panose="020B0502040204020203" pitchFamily="34" charset="0"/>
                          <a:cs typeface="Segoe UI Light" panose="020B0502040204020203" pitchFamily="34" charset="0"/>
                        </a:rPr>
                        <a:t>Aloeswood</a:t>
                      </a:r>
                      <a:r>
                        <a:rPr lang="en-US" sz="1200" dirty="0" smtClean="0">
                          <a:latin typeface="Segoe UI Light" panose="020B0502040204020203" pitchFamily="34" charset="0"/>
                          <a:cs typeface="Segoe UI Light" panose="020B0502040204020203" pitchFamily="34" charset="0"/>
                        </a:rPr>
                        <a:t>/Leopardwood</a:t>
                      </a: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Secrets of Success in the style of GLEE</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Jennifer</a:t>
                      </a:r>
                      <a:r>
                        <a:rPr lang="en-US" sz="1200" baseline="0" dirty="0" smtClean="0">
                          <a:latin typeface="Segoe UI Light" panose="020B0502040204020203" pitchFamily="34" charset="0"/>
                          <a:cs typeface="Segoe UI Light" panose="020B0502040204020203" pitchFamily="34" charset="0"/>
                        </a:rPr>
                        <a:t> Marsman</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2955662056"/>
                  </a:ext>
                </a:extLst>
              </a:tr>
              <a:tr h="370840">
                <a:tc>
                  <a:txBody>
                    <a:bodyPr/>
                    <a:lstStyle/>
                    <a:p>
                      <a:r>
                        <a:rPr lang="en-US" sz="1200" dirty="0" smtClean="0">
                          <a:latin typeface="Segoe UI Light" panose="020B0502040204020203" pitchFamily="34" charset="0"/>
                          <a:cs typeface="Segoe UI Light" panose="020B0502040204020203" pitchFamily="34" charset="0"/>
                        </a:rPr>
                        <a:t>Thu</a:t>
                      </a:r>
                      <a:r>
                        <a:rPr lang="en-US" sz="1200" baseline="0" dirty="0" smtClean="0">
                          <a:latin typeface="Segoe UI Light" panose="020B0502040204020203" pitchFamily="34" charset="0"/>
                          <a:cs typeface="Segoe UI Light" panose="020B0502040204020203" pitchFamily="34" charset="0"/>
                        </a:rPr>
                        <a:t> </a:t>
                      </a:r>
                      <a:r>
                        <a:rPr lang="en-US" sz="1200" kern="1200" dirty="0" smtClean="0">
                          <a:solidFill>
                            <a:schemeClr val="dk1"/>
                          </a:solidFill>
                          <a:latin typeface="Segoe UI Light" panose="020B0502040204020203" pitchFamily="34" charset="0"/>
                          <a:ea typeface="+mn-ea"/>
                          <a:cs typeface="Segoe UI Light" panose="020B0502040204020203" pitchFamily="34" charset="0"/>
                        </a:rPr>
                        <a:t>9:15AM</a:t>
                      </a:r>
                      <a:endParaRPr lang="en-US" sz="1200" kern="1200" dirty="0">
                        <a:solidFill>
                          <a:schemeClr val="dk1"/>
                        </a:solidFill>
                        <a:latin typeface="Segoe UI Light" panose="020B0502040204020203" pitchFamily="34" charset="0"/>
                        <a:ea typeface="+mn-ea"/>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Mangrove</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Something has Frozen Over: .NET on Linux and OS X</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Chris Risner</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2184998731"/>
                  </a:ext>
                </a:extLst>
              </a:tr>
              <a:tr h="370840">
                <a:tc>
                  <a:txBody>
                    <a:bodyPr/>
                    <a:lstStyle/>
                    <a:p>
                      <a:r>
                        <a:rPr lang="en-US" sz="1200" dirty="0" smtClean="0">
                          <a:latin typeface="Segoe UI Light" panose="020B0502040204020203" pitchFamily="34" charset="0"/>
                          <a:cs typeface="Segoe UI Light" panose="020B0502040204020203" pitchFamily="34" charset="0"/>
                        </a:rPr>
                        <a:t>Thu</a:t>
                      </a:r>
                      <a:r>
                        <a:rPr lang="en-US" sz="1200" baseline="0" dirty="0" smtClean="0">
                          <a:latin typeface="Segoe UI Light" panose="020B0502040204020203" pitchFamily="34" charset="0"/>
                          <a:cs typeface="Segoe UI Light" panose="020B0502040204020203" pitchFamily="34" charset="0"/>
                        </a:rPr>
                        <a:t> 9:15AM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Salon A</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Designing a Game for Mobile</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Amanda Lange</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619290900"/>
                  </a:ext>
                </a:extLst>
              </a:tr>
              <a:tr h="370840">
                <a:tc>
                  <a:txBody>
                    <a:bodyPr/>
                    <a:lstStyle/>
                    <a:p>
                      <a:r>
                        <a:rPr lang="en-US" sz="1200" dirty="0" smtClean="0">
                          <a:latin typeface="Segoe UI Light" panose="020B0502040204020203" pitchFamily="34" charset="0"/>
                          <a:cs typeface="Segoe UI Light" panose="020B0502040204020203" pitchFamily="34" charset="0"/>
                        </a:rPr>
                        <a:t>Thu 11:45PM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Salon</a:t>
                      </a:r>
                      <a:r>
                        <a:rPr lang="en-US" sz="1200" baseline="0" dirty="0" smtClean="0">
                          <a:latin typeface="Segoe UI Light" panose="020B0502040204020203" pitchFamily="34" charset="0"/>
                          <a:cs typeface="Segoe UI Light" panose="020B0502040204020203" pitchFamily="34" charset="0"/>
                        </a:rPr>
                        <a:t> A</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smtClean="0">
                          <a:solidFill>
                            <a:srgbClr val="000000"/>
                          </a:solidFill>
                          <a:effectLst/>
                          <a:latin typeface="Calibri" panose="020F0502020204030204" pitchFamily="34" charset="0"/>
                          <a:ea typeface="+mn-ea"/>
                          <a:cs typeface="+mn-cs"/>
                        </a:rPr>
                        <a:t>Rise of the Machines</a:t>
                      </a:r>
                      <a:endParaRPr lang="en-US" sz="14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Josh Holmes</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2825062225"/>
                  </a:ext>
                </a:extLst>
              </a:tr>
              <a:tr h="370840">
                <a:tc>
                  <a:txBody>
                    <a:bodyPr/>
                    <a:lstStyle/>
                    <a:p>
                      <a:r>
                        <a:rPr lang="en-US" sz="1200" dirty="0" smtClean="0">
                          <a:latin typeface="Segoe UI Light" panose="020B0502040204020203" pitchFamily="34" charset="0"/>
                          <a:cs typeface="Segoe UI Light" panose="020B0502040204020203" pitchFamily="34" charset="0"/>
                        </a:rPr>
                        <a:t>Fri 4:00PM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Orange</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Cloud-Scale Event Processing with the Reactive Extensions (Rx)</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Matthew Podwysocki</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2969985209"/>
                  </a:ext>
                </a:extLst>
              </a:tr>
              <a:tr h="370840">
                <a:tc>
                  <a:txBody>
                    <a:bodyPr/>
                    <a:lstStyle/>
                    <a:p>
                      <a:r>
                        <a:rPr lang="en-US" sz="1200" b="1" dirty="0" smtClean="0">
                          <a:solidFill>
                            <a:srgbClr val="000000"/>
                          </a:solidFill>
                          <a:latin typeface="Segoe UI Light" panose="020B0502040204020203" pitchFamily="34" charset="0"/>
                          <a:cs typeface="Segoe UI Light" panose="020B0502040204020203" pitchFamily="34" charset="0"/>
                        </a:rPr>
                        <a:t>Thu 10:30AM</a:t>
                      </a:r>
                      <a:endParaRPr lang="en-US" sz="1200" b="1" dirty="0">
                        <a:solidFill>
                          <a:srgbClr val="000000"/>
                        </a:solidFill>
                        <a:latin typeface="Segoe UI Light" panose="020B0502040204020203" pitchFamily="34" charset="0"/>
                        <a:cs typeface="Segoe UI Light" panose="020B0502040204020203" pitchFamily="34" charset="0"/>
                      </a:endParaRPr>
                    </a:p>
                  </a:txBody>
                  <a:tcPr>
                    <a:solidFill>
                      <a:srgbClr val="92D050"/>
                    </a:solidFill>
                  </a:tcPr>
                </a:tc>
                <a:tc>
                  <a:txBody>
                    <a:bodyPr/>
                    <a:lstStyle/>
                    <a:p>
                      <a:r>
                        <a:rPr lang="en-US" sz="1200" b="1" dirty="0" smtClean="0">
                          <a:solidFill>
                            <a:srgbClr val="000000"/>
                          </a:solidFill>
                          <a:latin typeface="Segoe UI Light" panose="020B0502040204020203" pitchFamily="34" charset="0"/>
                          <a:cs typeface="Segoe UI Light" panose="020B0502040204020203" pitchFamily="34" charset="0"/>
                        </a:rPr>
                        <a:t>Zambezi</a:t>
                      </a:r>
                      <a:endParaRPr lang="en-US" sz="1200" b="1" dirty="0">
                        <a:solidFill>
                          <a:srgbClr val="000000"/>
                        </a:solidFill>
                        <a:latin typeface="Segoe UI Light" panose="020B0502040204020203" pitchFamily="34" charset="0"/>
                        <a:cs typeface="Segoe UI Light" panose="020B0502040204020203" pitchFamily="34" charset="0"/>
                      </a:endParaRPr>
                    </a:p>
                  </a:txBody>
                  <a:tcPr>
                    <a:solidFill>
                      <a:srgbClr val="92D050"/>
                    </a:solidFill>
                  </a:tcPr>
                </a:tc>
                <a:tc>
                  <a:txBody>
                    <a:bodyPr/>
                    <a:lstStyle/>
                    <a:p>
                      <a:pPr marL="0" algn="l"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Designing C# 7 in the Open</a:t>
                      </a:r>
                    </a:p>
                  </a:txBody>
                  <a:tcPr marL="6350" marR="6350" marT="6350" marB="0" anchor="ctr">
                    <a:solidFill>
                      <a:srgbClr val="92D050"/>
                    </a:solidFill>
                  </a:tcPr>
                </a:tc>
                <a:tc>
                  <a:txBody>
                    <a:bodyPr/>
                    <a:lstStyle/>
                    <a:p>
                      <a:r>
                        <a:rPr lang="en-US" sz="1200" b="0" dirty="0" smtClean="0">
                          <a:solidFill>
                            <a:srgbClr val="000000"/>
                          </a:solidFill>
                          <a:latin typeface="Segoe UI Light" panose="020B0502040204020203" pitchFamily="34" charset="0"/>
                          <a:cs typeface="Segoe UI Light" panose="020B0502040204020203" pitchFamily="34" charset="0"/>
                        </a:rPr>
                        <a:t>Kevin Pilch-Bisson</a:t>
                      </a:r>
                      <a:endParaRPr lang="en-US" sz="1200" b="0" dirty="0">
                        <a:solidFill>
                          <a:srgbClr val="000000"/>
                        </a:solidFill>
                        <a:latin typeface="Segoe UI Light" panose="020B0502040204020203" pitchFamily="34" charset="0"/>
                        <a:cs typeface="Segoe UI Light" panose="020B0502040204020203" pitchFamily="34" charset="0"/>
                      </a:endParaRPr>
                    </a:p>
                  </a:txBody>
                  <a:tcPr anchor="ctr">
                    <a:solidFill>
                      <a:srgbClr val="92D050"/>
                    </a:solidFill>
                  </a:tcPr>
                </a:tc>
                <a:extLst>
                  <a:ext uri="{0D108BD9-81ED-4DB2-BD59-A6C34878D82A}">
                    <a16:rowId xmlns:a16="http://schemas.microsoft.com/office/drawing/2014/main" xmlns="" val="1750410419"/>
                  </a:ext>
                </a:extLst>
              </a:tr>
              <a:tr h="370840">
                <a:tc>
                  <a:txBody>
                    <a:bodyPr/>
                    <a:lstStyle/>
                    <a:p>
                      <a:r>
                        <a:rPr lang="en-US" sz="1200" dirty="0" smtClean="0">
                          <a:latin typeface="Segoe UI Light" panose="020B0502040204020203" pitchFamily="34" charset="0"/>
                          <a:cs typeface="Segoe UI Light" panose="020B0502040204020203" pitchFamily="34" charset="0"/>
                        </a:rPr>
                        <a:t>Fri 9:45AM</a:t>
                      </a:r>
                      <a:endParaRPr lang="en-US" sz="1200" dirty="0">
                        <a:latin typeface="Segoe UI Light" panose="020B0502040204020203" pitchFamily="34" charset="0"/>
                        <a:cs typeface="Segoe UI Light"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Segoe UI Light" panose="020B0502040204020203" pitchFamily="34" charset="0"/>
                          <a:cs typeface="Segoe UI Light" panose="020B0502040204020203" pitchFamily="34" charset="0"/>
                        </a:rPr>
                        <a:t>Aloeswood</a:t>
                      </a:r>
                      <a:r>
                        <a:rPr lang="en-US" sz="1200" dirty="0" smtClean="0">
                          <a:latin typeface="Segoe UI Light" panose="020B0502040204020203" pitchFamily="34" charset="0"/>
                          <a:cs typeface="Segoe UI Light" panose="020B0502040204020203" pitchFamily="34" charset="0"/>
                        </a:rPr>
                        <a:t>/Leopardwood</a:t>
                      </a: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Big Data for the SQL Ninja</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Matt Winkler</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92609123"/>
                  </a:ext>
                </a:extLst>
              </a:tr>
              <a:tr h="370840">
                <a:tc>
                  <a:txBody>
                    <a:bodyPr/>
                    <a:lstStyle/>
                    <a:p>
                      <a:r>
                        <a:rPr lang="en-US" sz="1200" dirty="0" smtClean="0">
                          <a:latin typeface="Segoe UI Light" panose="020B0502040204020203" pitchFamily="34" charset="0"/>
                          <a:cs typeface="Segoe UI Light" panose="020B0502040204020203" pitchFamily="34" charset="0"/>
                        </a:rPr>
                        <a:t>Thu</a:t>
                      </a:r>
                      <a:r>
                        <a:rPr lang="en-US" sz="1200" baseline="0" dirty="0" smtClean="0">
                          <a:latin typeface="Segoe UI Light" panose="020B0502040204020203" pitchFamily="34" charset="0"/>
                          <a:cs typeface="Segoe UI Light" panose="020B0502040204020203" pitchFamily="34" charset="0"/>
                        </a:rPr>
                        <a:t> 3:30PM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Zambezi</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Cloud Design Patterns for Scalability and Performance</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Matt Johnson</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569034853"/>
                  </a:ext>
                </a:extLst>
              </a:tr>
              <a:tr h="370840">
                <a:tc>
                  <a:txBody>
                    <a:bodyPr/>
                    <a:lstStyle/>
                    <a:p>
                      <a:r>
                        <a:rPr lang="en-US" sz="1200" dirty="0" smtClean="0">
                          <a:latin typeface="Segoe UI Light" panose="020B0502040204020203" pitchFamily="34" charset="0"/>
                          <a:cs typeface="Segoe UI Light" panose="020B0502040204020203" pitchFamily="34" charset="0"/>
                        </a:rPr>
                        <a:t>Thu</a:t>
                      </a:r>
                      <a:r>
                        <a:rPr lang="en-US" sz="1200" baseline="0" dirty="0" smtClean="0">
                          <a:latin typeface="Segoe UI Light" panose="020B0502040204020203" pitchFamily="34" charset="0"/>
                          <a:cs typeface="Segoe UI Light" panose="020B0502040204020203" pitchFamily="34" charset="0"/>
                        </a:rPr>
                        <a:t> 1:00PM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Guava/Tamarind</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Getting Started with </a:t>
                      </a:r>
                      <a:r>
                        <a:rPr lang="en-US" sz="1400" b="0" i="0" u="none" strike="noStrike" kern="1200" dirty="0" err="1">
                          <a:solidFill>
                            <a:srgbClr val="000000"/>
                          </a:solidFill>
                          <a:effectLst/>
                          <a:latin typeface="Calibri" panose="020F0502020204030204" pitchFamily="34" charset="0"/>
                          <a:ea typeface="+mn-ea"/>
                          <a:cs typeface="+mn-cs"/>
                        </a:rPr>
                        <a:t>nuML</a:t>
                      </a:r>
                      <a:r>
                        <a:rPr lang="en-US" sz="1400" b="0" i="0" u="none" strike="noStrike" kern="1200" dirty="0">
                          <a:solidFill>
                            <a:srgbClr val="000000"/>
                          </a:solidFill>
                          <a:effectLst/>
                          <a:latin typeface="Calibri" panose="020F0502020204030204" pitchFamily="34" charset="0"/>
                          <a:ea typeface="+mn-ea"/>
                          <a:cs typeface="+mn-cs"/>
                        </a:rPr>
                        <a:t>, an Open Source .NET Machine Learning Library</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Seth Juarez</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231292678"/>
                  </a:ext>
                </a:extLst>
              </a:tr>
              <a:tr h="370840">
                <a:tc>
                  <a:txBody>
                    <a:bodyPr/>
                    <a:lstStyle/>
                    <a:p>
                      <a:r>
                        <a:rPr lang="en-US" sz="1200" dirty="0" smtClean="0">
                          <a:latin typeface="Segoe UI Light" panose="020B0502040204020203" pitchFamily="34" charset="0"/>
                          <a:cs typeface="Segoe UI Light" panose="020B0502040204020203" pitchFamily="34" charset="0"/>
                        </a:rPr>
                        <a:t>Thu 9:15AM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smtClean="0">
                          <a:latin typeface="Segoe UI Light" panose="020B0502040204020203" pitchFamily="34" charset="0"/>
                          <a:cs typeface="Segoe UI Light" panose="020B0502040204020203" pitchFamily="34" charset="0"/>
                        </a:rPr>
                        <a:t>Salon H</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Tracking Real World Web Performance</a:t>
                      </a: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Nik Molnar</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514510343"/>
                  </a:ext>
                </a:extLst>
              </a:tr>
              <a:tr h="370840">
                <a:tc>
                  <a:txBody>
                    <a:bodyPr/>
                    <a:lstStyle/>
                    <a:p>
                      <a:r>
                        <a:rPr lang="en-US" sz="1200" dirty="0" smtClean="0">
                          <a:latin typeface="Segoe UI Light" panose="020B0502040204020203" pitchFamily="34" charset="0"/>
                          <a:cs typeface="Segoe UI Light" panose="020B0502040204020203" pitchFamily="34" charset="0"/>
                        </a:rPr>
                        <a:t>Thu 9:15AM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err="1" smtClean="0">
                          <a:latin typeface="Segoe UI Light" panose="020B0502040204020203" pitchFamily="34" charset="0"/>
                          <a:cs typeface="Segoe UI Light" panose="020B0502040204020203" pitchFamily="34" charset="0"/>
                        </a:rPr>
                        <a:t>Sagewood</a:t>
                      </a:r>
                      <a:r>
                        <a:rPr lang="en-US" sz="1200" dirty="0" smtClean="0">
                          <a:latin typeface="Segoe UI Light" panose="020B0502040204020203" pitchFamily="34" charset="0"/>
                          <a:cs typeface="Segoe UI Light" panose="020B0502040204020203" pitchFamily="34" charset="0"/>
                        </a:rPr>
                        <a:t>/Zebrawood</a:t>
                      </a:r>
                      <a:endParaRPr lang="en-US" sz="1200" dirty="0">
                        <a:latin typeface="Segoe UI Light" panose="020B0502040204020203" pitchFamily="34" charset="0"/>
                        <a:cs typeface="Segoe UI Light" panose="020B0502040204020203" pitchFamily="34" charset="0"/>
                      </a:endParaRPr>
                    </a:p>
                  </a:txBody>
                  <a:tcPr/>
                </a:tc>
                <a:tc>
                  <a:txBody>
                    <a:bodyPr/>
                    <a:lstStyle/>
                    <a:p>
                      <a:pPr marL="0" algn="l" defTabSz="914400" rtl="0" eaLnBrk="1" fontAlgn="b" latinLnBrk="0" hangingPunct="1"/>
                      <a:r>
                        <a:rPr lang="en-US" sz="1400" b="0" i="0" u="none" strike="noStrike" kern="1200" dirty="0" smtClean="0">
                          <a:solidFill>
                            <a:srgbClr val="000000"/>
                          </a:solidFill>
                          <a:effectLst/>
                          <a:latin typeface="Calibri" panose="020F0502020204030204" pitchFamily="34" charset="0"/>
                          <a:ea typeface="+mn-ea"/>
                          <a:cs typeface="+mn-cs"/>
                        </a:rPr>
                        <a:t>The Code Behind the Vulnerability</a:t>
                      </a:r>
                      <a:endParaRPr lang="en-US" sz="14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Barry Dorrans</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091249444"/>
                  </a:ext>
                </a:extLst>
              </a:tr>
              <a:tr h="370840">
                <a:tc>
                  <a:txBody>
                    <a:bodyPr/>
                    <a:lstStyle/>
                    <a:p>
                      <a:r>
                        <a:rPr lang="en-US" sz="1200" dirty="0" smtClean="0">
                          <a:latin typeface="Segoe UI Light" panose="020B0502040204020203" pitchFamily="34" charset="0"/>
                          <a:cs typeface="Segoe UI Light" panose="020B0502040204020203" pitchFamily="34" charset="0"/>
                        </a:rPr>
                        <a:t>Thu</a:t>
                      </a:r>
                      <a:r>
                        <a:rPr lang="en-US" sz="1200" baseline="0" dirty="0" smtClean="0">
                          <a:latin typeface="Segoe UI Light" panose="020B0502040204020203" pitchFamily="34" charset="0"/>
                          <a:cs typeface="Segoe UI Light" panose="020B0502040204020203" pitchFamily="34" charset="0"/>
                        </a:rPr>
                        <a:t> 1:00PM</a:t>
                      </a:r>
                      <a:endParaRPr lang="en-US" sz="1200" dirty="0">
                        <a:latin typeface="Segoe UI Light" panose="020B0502040204020203" pitchFamily="34" charset="0"/>
                        <a:cs typeface="Segoe UI Light" panose="020B0502040204020203" pitchFamily="34" charset="0"/>
                      </a:endParaRPr>
                    </a:p>
                  </a:txBody>
                  <a:tcPr/>
                </a:tc>
                <a:tc>
                  <a:txBody>
                    <a:bodyPr/>
                    <a:lstStyle/>
                    <a:p>
                      <a:r>
                        <a:rPr lang="en-US" sz="1200" dirty="0" err="1" smtClean="0">
                          <a:latin typeface="Segoe UI Light" panose="020B0502040204020203" pitchFamily="34" charset="0"/>
                          <a:cs typeface="Segoe UI Light" panose="020B0502040204020203" pitchFamily="34" charset="0"/>
                        </a:rPr>
                        <a:t>Sagewood</a:t>
                      </a:r>
                      <a:r>
                        <a:rPr lang="en-US" sz="1200" dirty="0" smtClean="0">
                          <a:latin typeface="Segoe UI Light" panose="020B0502040204020203" pitchFamily="34" charset="0"/>
                          <a:cs typeface="Segoe UI Light" panose="020B0502040204020203" pitchFamily="34" charset="0"/>
                        </a:rPr>
                        <a:t>/Zebrawood</a:t>
                      </a:r>
                      <a:endParaRPr lang="en-US" sz="1200" dirty="0">
                        <a:latin typeface="Segoe UI Light" panose="020B0502040204020203" pitchFamily="34" charset="0"/>
                        <a:cs typeface="Segoe UI Light" panose="020B0502040204020203" pitchFamily="34" charset="0"/>
                      </a:endParaRPr>
                    </a:p>
                  </a:txBody>
                  <a:tcPr/>
                </a:tc>
                <a:tc>
                  <a:txBody>
                    <a:bodyPr/>
                    <a:lstStyle/>
                    <a:p>
                      <a:pPr algn="l" fontAlgn="b"/>
                      <a:r>
                        <a:rPr lang="en-US" sz="1400" b="0" i="0" u="none" strike="noStrike" dirty="0" smtClean="0">
                          <a:solidFill>
                            <a:srgbClr val="000000"/>
                          </a:solidFill>
                          <a:effectLst/>
                          <a:latin typeface="Calibri" panose="020F0502020204030204" pitchFamily="34" charset="0"/>
                        </a:rPr>
                        <a:t>Introducing the new ASP.NET Authorization and Data Protection Stacks</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r>
                        <a:rPr lang="en-US" sz="1200" dirty="0" smtClean="0">
                          <a:latin typeface="Segoe UI Light" panose="020B0502040204020203" pitchFamily="34" charset="0"/>
                          <a:cs typeface="Segoe UI Light" panose="020B0502040204020203" pitchFamily="34" charset="0"/>
                        </a:rPr>
                        <a:t>Barry Dorrans</a:t>
                      </a:r>
                      <a:endParaRPr lang="en-US" sz="1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793730554"/>
                  </a:ext>
                </a:extLst>
              </a:tr>
            </a:tbl>
          </a:graphicData>
        </a:graphic>
      </p:graphicFrame>
    </p:spTree>
    <p:extLst>
      <p:ext uri="{BB962C8B-B14F-4D97-AF65-F5344CB8AC3E}">
        <p14:creationId xmlns:p14="http://schemas.microsoft.com/office/powerpoint/2010/main" val="16730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MVP SESSIONS</a:t>
            </a:r>
            <a:endParaRPr lang="en-US" dirty="0"/>
          </a:p>
        </p:txBody>
      </p:sp>
      <p:graphicFrame>
        <p:nvGraphicFramePr>
          <p:cNvPr id="5" name="Table 4"/>
          <p:cNvGraphicFramePr>
            <a:graphicFrameLocks noGrp="1"/>
          </p:cNvGraphicFramePr>
          <p:nvPr>
            <p:extLst/>
          </p:nvPr>
        </p:nvGraphicFramePr>
        <p:xfrm>
          <a:off x="457580" y="1119848"/>
          <a:ext cx="11338436" cy="5910589"/>
        </p:xfrm>
        <a:graphic>
          <a:graphicData uri="http://schemas.openxmlformats.org/drawingml/2006/table">
            <a:tbl>
              <a:tblPr firstRow="1" bandRow="1">
                <a:tableStyleId>{5C22544A-7EE6-4342-B048-85BDC9FD1C3A}</a:tableStyleId>
              </a:tblPr>
              <a:tblGrid>
                <a:gridCol w="929380">
                  <a:extLst>
                    <a:ext uri="{9D8B030D-6E8A-4147-A177-3AD203B41FA5}">
                      <a16:colId xmlns:a16="http://schemas.microsoft.com/office/drawing/2014/main" xmlns="" val="20000"/>
                    </a:ext>
                  </a:extLst>
                </a:gridCol>
                <a:gridCol w="1951698">
                  <a:extLst>
                    <a:ext uri="{9D8B030D-6E8A-4147-A177-3AD203B41FA5}">
                      <a16:colId xmlns:a16="http://schemas.microsoft.com/office/drawing/2014/main" xmlns="" val="20001"/>
                    </a:ext>
                  </a:extLst>
                </a:gridCol>
                <a:gridCol w="6505660">
                  <a:extLst>
                    <a:ext uri="{9D8B030D-6E8A-4147-A177-3AD203B41FA5}">
                      <a16:colId xmlns:a16="http://schemas.microsoft.com/office/drawing/2014/main" xmlns="" val="20002"/>
                    </a:ext>
                  </a:extLst>
                </a:gridCol>
                <a:gridCol w="1951698">
                  <a:extLst>
                    <a:ext uri="{9D8B030D-6E8A-4147-A177-3AD203B41FA5}">
                      <a16:colId xmlns:a16="http://schemas.microsoft.com/office/drawing/2014/main" xmlns="" val="20003"/>
                    </a:ext>
                  </a:extLst>
                </a:gridCol>
              </a:tblGrid>
              <a:tr h="324849">
                <a:tc>
                  <a:txBody>
                    <a:bodyPr/>
                    <a:lstStyle/>
                    <a:p>
                      <a:pPr algn="l" fontAlgn="b"/>
                      <a:r>
                        <a:rPr lang="en-US" sz="1600" b="1" u="none" strike="noStrike" dirty="0">
                          <a:effectLst/>
                          <a:latin typeface="+mj-lt"/>
                        </a:rPr>
                        <a:t>Day</a:t>
                      </a:r>
                      <a:endParaRPr lang="en-US" sz="1600" b="1" i="0" u="none" strike="noStrike" dirty="0">
                        <a:solidFill>
                          <a:srgbClr val="3A3838"/>
                        </a:solidFill>
                        <a:effectLst/>
                        <a:latin typeface="+mj-lt"/>
                      </a:endParaRPr>
                    </a:p>
                  </a:txBody>
                  <a:tcPr marL="3526" marR="3526" marT="3526" marB="0" anchor="b"/>
                </a:tc>
                <a:tc>
                  <a:txBody>
                    <a:bodyPr/>
                    <a:lstStyle/>
                    <a:p>
                      <a:pPr algn="l" fontAlgn="b"/>
                      <a:r>
                        <a:rPr lang="en-US" sz="1600" b="1" u="none" strike="noStrike" dirty="0">
                          <a:effectLst/>
                          <a:latin typeface="+mj-lt"/>
                        </a:rPr>
                        <a:t>Room</a:t>
                      </a:r>
                      <a:endParaRPr lang="en-US" sz="1600" b="1" i="0" u="none" strike="noStrike" dirty="0">
                        <a:solidFill>
                          <a:srgbClr val="3A3838"/>
                        </a:solidFill>
                        <a:effectLst/>
                        <a:latin typeface="+mj-lt"/>
                      </a:endParaRPr>
                    </a:p>
                  </a:txBody>
                  <a:tcPr marL="3526" marR="3526" marT="3526" marB="0" anchor="b"/>
                </a:tc>
                <a:tc>
                  <a:txBody>
                    <a:bodyPr/>
                    <a:lstStyle/>
                    <a:p>
                      <a:pPr algn="l" fontAlgn="b"/>
                      <a:r>
                        <a:rPr lang="en-US" sz="1600" b="1" u="none" strike="noStrike" dirty="0">
                          <a:effectLst/>
                          <a:latin typeface="+mj-lt"/>
                        </a:rPr>
                        <a:t>Event</a:t>
                      </a:r>
                      <a:endParaRPr lang="en-US" sz="1600" b="1" i="0" u="none" strike="noStrike" dirty="0">
                        <a:solidFill>
                          <a:srgbClr val="3A3838"/>
                        </a:solidFill>
                        <a:effectLst/>
                        <a:latin typeface="+mj-lt"/>
                      </a:endParaRPr>
                    </a:p>
                  </a:txBody>
                  <a:tcPr marL="3526" marR="3526" marT="3526" marB="0" anchor="b"/>
                </a:tc>
                <a:tc>
                  <a:txBody>
                    <a:bodyPr/>
                    <a:lstStyle/>
                    <a:p>
                      <a:pPr algn="l" fontAlgn="b"/>
                      <a:r>
                        <a:rPr lang="en-US" sz="1600" b="1" u="none" strike="noStrike" dirty="0">
                          <a:effectLst/>
                          <a:latin typeface="+mj-lt"/>
                        </a:rPr>
                        <a:t>Speaker</a:t>
                      </a:r>
                      <a:endParaRPr lang="en-US" sz="1600" b="1"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00"/>
                  </a:ext>
                </a:extLst>
              </a:tr>
              <a:tr h="192907">
                <a:tc>
                  <a:txBody>
                    <a:bodyPr/>
                    <a:lstStyle/>
                    <a:p>
                      <a:pPr algn="l" fontAlgn="ctr"/>
                      <a:r>
                        <a:rPr lang="en-US" sz="1200" u="none" strike="noStrike" dirty="0">
                          <a:effectLst/>
                          <a:latin typeface="+mj-lt"/>
                        </a:rPr>
                        <a:t>Tue  1:00PM</a:t>
                      </a:r>
                      <a:endParaRPr lang="en-US" sz="1200" b="0" i="0" u="none" strike="noStrike" dirty="0">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Salon A</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Cross Platform Mobile UI with </a:t>
                      </a:r>
                      <a:r>
                        <a:rPr lang="en-US" sz="1200" b="1" u="none" strike="noStrike" dirty="0" err="1">
                          <a:effectLst/>
                          <a:latin typeface="+mj-lt"/>
                        </a:rPr>
                        <a:t>Xamarin</a:t>
                      </a:r>
                      <a:r>
                        <a:rPr lang="en-US" sz="1200" b="1" u="none" strike="noStrike" dirty="0">
                          <a:effectLst/>
                          <a:latin typeface="+mj-lt"/>
                        </a:rPr>
                        <a:t> Forms Workshop</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Jason Awbrey</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1"/>
                  </a:ext>
                </a:extLst>
              </a:tr>
              <a:tr h="289259">
                <a:tc>
                  <a:txBody>
                    <a:bodyPr/>
                    <a:lstStyle/>
                    <a:p>
                      <a:pPr algn="l" fontAlgn="ctr"/>
                      <a:r>
                        <a:rPr lang="en-US" sz="1200" u="none" strike="noStrike" dirty="0">
                          <a:effectLst/>
                          <a:latin typeface="+mj-lt"/>
                        </a:rPr>
                        <a:t>Wed 8:00AM</a:t>
                      </a:r>
                      <a:endParaRPr lang="en-US" sz="1200" b="0" i="0" u="none" strike="noStrike" dirty="0">
                        <a:solidFill>
                          <a:srgbClr val="3A3838"/>
                        </a:solidFill>
                        <a:effectLst/>
                        <a:latin typeface="+mj-lt"/>
                      </a:endParaRPr>
                    </a:p>
                  </a:txBody>
                  <a:tcPr marL="3526" marR="3526" marT="3526" marB="0" anchor="ctr"/>
                </a:tc>
                <a:tc>
                  <a:txBody>
                    <a:bodyPr/>
                    <a:lstStyle/>
                    <a:p>
                      <a:pPr algn="l" fontAlgn="ctr"/>
                      <a:r>
                        <a:rPr lang="en-US" sz="1200" u="none" strike="noStrike" dirty="0" err="1">
                          <a:effectLst/>
                          <a:latin typeface="+mj-lt"/>
                        </a:rPr>
                        <a:t>Aloeswood</a:t>
                      </a:r>
                      <a:r>
                        <a:rPr lang="en-US" sz="1200" u="none" strike="noStrike" dirty="0">
                          <a:effectLst/>
                          <a:latin typeface="+mj-lt"/>
                        </a:rPr>
                        <a:t>, Leopardwood</a:t>
                      </a:r>
                      <a:endParaRPr lang="en-US" sz="1200" b="0" i="0" u="none" strike="noStrike" dirty="0">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Tune SQL Server Like a Guru! – Part 1</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Kevin Boles</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2"/>
                  </a:ext>
                </a:extLst>
              </a:tr>
              <a:tr h="294320">
                <a:tc>
                  <a:txBody>
                    <a:bodyPr/>
                    <a:lstStyle/>
                    <a:p>
                      <a:pPr algn="l" fontAlgn="ctr"/>
                      <a:r>
                        <a:rPr lang="en-US" sz="1200" u="none" strike="noStrike" dirty="0">
                          <a:effectLst/>
                          <a:latin typeface="+mj-lt"/>
                        </a:rPr>
                        <a:t>Wed 11:45:AM</a:t>
                      </a:r>
                      <a:endParaRPr lang="en-US" sz="1200" b="0" i="0" u="none" strike="noStrike" dirty="0">
                        <a:solidFill>
                          <a:srgbClr val="3A3838"/>
                        </a:solidFill>
                        <a:effectLst/>
                        <a:latin typeface="+mj-lt"/>
                      </a:endParaRPr>
                    </a:p>
                  </a:txBody>
                  <a:tcPr marL="3526" marR="3526" marT="3526" marB="0" anchor="ctr"/>
                </a:tc>
                <a:tc>
                  <a:txBody>
                    <a:bodyPr/>
                    <a:lstStyle/>
                    <a:p>
                      <a:pPr algn="l" fontAlgn="ctr"/>
                      <a:r>
                        <a:rPr lang="en-US" sz="1200" u="none" strike="noStrike" dirty="0">
                          <a:effectLst/>
                          <a:latin typeface="+mj-lt"/>
                        </a:rPr>
                        <a:t>Cypress</a:t>
                      </a:r>
                      <a:endParaRPr lang="en-US" sz="1200" b="0" i="0" u="none" strike="noStrike" dirty="0">
                        <a:solidFill>
                          <a:srgbClr val="3A3838"/>
                        </a:solidFill>
                        <a:effectLst/>
                        <a:latin typeface="+mj-lt"/>
                      </a:endParaRPr>
                    </a:p>
                  </a:txBody>
                  <a:tcPr marL="3526" marR="3526" marT="3526" marB="0" anchor="ctr"/>
                </a:tc>
                <a:tc>
                  <a:txBody>
                    <a:bodyPr/>
                    <a:lstStyle/>
                    <a:p>
                      <a:pPr algn="l" fontAlgn="b"/>
                      <a:r>
                        <a:rPr lang="en-US" sz="1200" b="1" u="none" strike="noStrike">
                          <a:effectLst/>
                          <a:latin typeface="+mj-lt"/>
                        </a:rPr>
                        <a:t>Async Everywhere!</a:t>
                      </a:r>
                      <a:endParaRPr lang="en-US" sz="1200" b="1" i="0" u="none" strike="noStrike">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Stephen Cleary</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3"/>
                  </a:ext>
                </a:extLst>
              </a:tr>
              <a:tr h="294320">
                <a:tc>
                  <a:txBody>
                    <a:bodyPr/>
                    <a:lstStyle/>
                    <a:p>
                      <a:pPr algn="l" fontAlgn="ctr"/>
                      <a:r>
                        <a:rPr lang="en-US" sz="1200" u="none" strike="noStrike">
                          <a:effectLst/>
                          <a:latin typeface="+mj-lt"/>
                        </a:rPr>
                        <a:t>Wed 11:45:AM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dirty="0" err="1">
                          <a:effectLst/>
                          <a:latin typeface="+mj-lt"/>
                        </a:rPr>
                        <a:t>Aloeswood</a:t>
                      </a:r>
                      <a:r>
                        <a:rPr lang="en-US" sz="1200" u="none" strike="noStrike" dirty="0">
                          <a:effectLst/>
                          <a:latin typeface="+mj-lt"/>
                        </a:rPr>
                        <a:t>, Leopardwood</a:t>
                      </a:r>
                      <a:endParaRPr lang="en-US" sz="1200" b="0" i="0" u="none" strike="noStrike" dirty="0">
                        <a:solidFill>
                          <a:srgbClr val="3A3838"/>
                        </a:solidFill>
                        <a:effectLst/>
                        <a:latin typeface="+mj-lt"/>
                      </a:endParaRPr>
                    </a:p>
                  </a:txBody>
                  <a:tcPr marL="3526" marR="3526" marT="3526" marB="0" anchor="ctr"/>
                </a:tc>
                <a:tc>
                  <a:txBody>
                    <a:bodyPr/>
                    <a:lstStyle/>
                    <a:p>
                      <a:pPr algn="l" fontAlgn="b"/>
                      <a:r>
                        <a:rPr lang="en-US" sz="1200" b="1" u="none" strike="noStrike">
                          <a:effectLst/>
                          <a:latin typeface="+mj-lt"/>
                        </a:rPr>
                        <a:t>Abstract Art: Getting Abstraction “Just Right”</a:t>
                      </a:r>
                      <a:endParaRPr lang="en-US" sz="1200" b="1" i="0" u="none" strike="noStrike">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Jeremy Clark</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4"/>
                  </a:ext>
                </a:extLst>
              </a:tr>
              <a:tr h="289259">
                <a:tc>
                  <a:txBody>
                    <a:bodyPr/>
                    <a:lstStyle/>
                    <a:p>
                      <a:pPr algn="l" fontAlgn="ctr"/>
                      <a:r>
                        <a:rPr lang="en-US" sz="1200" u="none" strike="noStrike">
                          <a:effectLst/>
                          <a:latin typeface="+mj-lt"/>
                        </a:rPr>
                        <a:t>Wed 1:00PM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Aloeswood, Leopardwood</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Tune SQL Server Like a Guru! – Part 2</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Kevin Boles</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5"/>
                  </a:ext>
                </a:extLst>
              </a:tr>
              <a:tr h="192907">
                <a:tc>
                  <a:txBody>
                    <a:bodyPr/>
                    <a:lstStyle/>
                    <a:p>
                      <a:pPr algn="l" fontAlgn="ctr"/>
                      <a:r>
                        <a:rPr lang="en-US" sz="1200" u="none" strike="noStrike">
                          <a:effectLst/>
                          <a:latin typeface="+mj-lt"/>
                        </a:rPr>
                        <a:t>Thu 8:00AM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Nile</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CQRS 2.0</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David Hoerster</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6"/>
                  </a:ext>
                </a:extLst>
              </a:tr>
              <a:tr h="192907">
                <a:tc>
                  <a:txBody>
                    <a:bodyPr/>
                    <a:lstStyle/>
                    <a:p>
                      <a:pPr algn="l" fontAlgn="ctr"/>
                      <a:r>
                        <a:rPr lang="en-US" sz="1200" u="none" strike="noStrike">
                          <a:effectLst/>
                          <a:latin typeface="+mj-lt"/>
                        </a:rPr>
                        <a:t>Thu 8:00AM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Zambezi</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Node.js Crash Course</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David Neal</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7"/>
                  </a:ext>
                </a:extLst>
              </a:tr>
              <a:tr h="294320">
                <a:tc>
                  <a:txBody>
                    <a:bodyPr/>
                    <a:lstStyle/>
                    <a:p>
                      <a:pPr algn="l" fontAlgn="ctr"/>
                      <a:r>
                        <a:rPr lang="en-US" sz="1200" u="none" strike="noStrike" dirty="0">
                          <a:effectLst/>
                          <a:latin typeface="+mj-lt"/>
                        </a:rPr>
                        <a:t>Thu 10:30AM</a:t>
                      </a:r>
                      <a:endParaRPr lang="en-US" sz="1200" b="0" i="0" u="none" strike="noStrike" dirty="0">
                        <a:solidFill>
                          <a:srgbClr val="3A3838"/>
                        </a:solidFill>
                        <a:effectLst/>
                        <a:latin typeface="+mj-lt"/>
                      </a:endParaRPr>
                    </a:p>
                  </a:txBody>
                  <a:tcPr marL="3526" marR="3526" marT="3526" marB="0" anchor="ctr"/>
                </a:tc>
                <a:tc>
                  <a:txBody>
                    <a:bodyPr/>
                    <a:lstStyle/>
                    <a:p>
                      <a:pPr algn="l" fontAlgn="ctr"/>
                      <a:r>
                        <a:rPr lang="en-US" sz="1200" u="none" strike="noStrike" dirty="0" err="1">
                          <a:effectLst/>
                          <a:latin typeface="+mj-lt"/>
                        </a:rPr>
                        <a:t>Sagewood</a:t>
                      </a:r>
                      <a:r>
                        <a:rPr lang="en-US" sz="1200" u="none" strike="noStrike" dirty="0">
                          <a:effectLst/>
                          <a:latin typeface="+mj-lt"/>
                        </a:rPr>
                        <a:t>, Zebrawood</a:t>
                      </a:r>
                      <a:endParaRPr lang="en-US" sz="1200" b="0" i="0" u="none" strike="noStrike" dirty="0">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Whose Shoulders are These?</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Jack Daniel</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8"/>
                  </a:ext>
                </a:extLst>
              </a:tr>
              <a:tr h="294320">
                <a:tc>
                  <a:txBody>
                    <a:bodyPr/>
                    <a:lstStyle/>
                    <a:p>
                      <a:pPr algn="l" fontAlgn="ctr"/>
                      <a:r>
                        <a:rPr lang="en-US" sz="1200" u="none" strike="noStrike">
                          <a:effectLst/>
                          <a:latin typeface="+mj-lt"/>
                        </a:rPr>
                        <a:t>Thu 10:30AM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dirty="0">
                          <a:effectLst/>
                          <a:latin typeface="+mj-lt"/>
                        </a:rPr>
                        <a:t>Orange</a:t>
                      </a:r>
                      <a:endParaRPr lang="en-US" sz="1200" b="0" i="0" u="none" strike="noStrike" dirty="0">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Bringing Up Our Future – On Mentoring Junior Developers</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Sarah Dutkiewicz</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09"/>
                  </a:ext>
                </a:extLst>
              </a:tr>
              <a:tr h="294320">
                <a:tc>
                  <a:txBody>
                    <a:bodyPr/>
                    <a:lstStyle/>
                    <a:p>
                      <a:pPr algn="l" fontAlgn="ctr"/>
                      <a:r>
                        <a:rPr lang="en-US" sz="1200" u="none" strike="noStrike">
                          <a:effectLst/>
                          <a:latin typeface="+mj-lt"/>
                        </a:rPr>
                        <a:t>Thu 10:30AM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Indigo Bay</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Consuming REST APIs, for all interpretations of REST</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Darrel Miller</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10"/>
                  </a:ext>
                </a:extLst>
              </a:tr>
              <a:tr h="294320">
                <a:tc>
                  <a:txBody>
                    <a:bodyPr/>
                    <a:lstStyle/>
                    <a:p>
                      <a:pPr algn="l" fontAlgn="ctr"/>
                      <a:r>
                        <a:rPr lang="en-US" sz="1200" u="none" strike="noStrike">
                          <a:effectLst/>
                          <a:latin typeface="+mj-lt"/>
                        </a:rPr>
                        <a:t>Thu 10:30AM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Salon A</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A Look at Team Foundation Server 2015 Build</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Paul Hacker</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11"/>
                  </a:ext>
                </a:extLst>
              </a:tr>
              <a:tr h="294320">
                <a:tc>
                  <a:txBody>
                    <a:bodyPr/>
                    <a:lstStyle/>
                    <a:p>
                      <a:pPr algn="l" fontAlgn="ctr"/>
                      <a:r>
                        <a:rPr lang="en-US" sz="1200" u="none" strike="noStrike">
                          <a:effectLst/>
                          <a:latin typeface="+mj-lt"/>
                        </a:rPr>
                        <a:t>Thu 11:45AM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Indigo Bay</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Common TSQL Mistakes</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Kevin Boles</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12"/>
                  </a:ext>
                </a:extLst>
              </a:tr>
              <a:tr h="192907">
                <a:tc>
                  <a:txBody>
                    <a:bodyPr/>
                    <a:lstStyle/>
                    <a:p>
                      <a:pPr algn="l" fontAlgn="ctr"/>
                      <a:r>
                        <a:rPr lang="en-US" sz="1200" u="none" strike="noStrike" dirty="0">
                          <a:effectLst/>
                          <a:latin typeface="+mj-lt"/>
                        </a:rPr>
                        <a:t>Thu 1:00PM</a:t>
                      </a:r>
                      <a:endParaRPr lang="en-US" sz="1200" b="0" i="0" u="none" strike="noStrike" dirty="0">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Aloeswood, Leopardwood</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Growing a </a:t>
                      </a:r>
                      <a:r>
                        <a:rPr lang="en-US" sz="1200" b="1" u="none" strike="noStrike" dirty="0" err="1">
                          <a:effectLst/>
                          <a:latin typeface="+mj-lt"/>
                        </a:rPr>
                        <a:t>Testing^H^H^H^H^H^H^HWhole</a:t>
                      </a:r>
                      <a:r>
                        <a:rPr lang="en-US" sz="1200" b="1" u="none" strike="noStrike" dirty="0">
                          <a:effectLst/>
                          <a:latin typeface="+mj-lt"/>
                        </a:rPr>
                        <a:t> Quality Team The Hard Way</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Jim Holmes</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13"/>
                  </a:ext>
                </a:extLst>
              </a:tr>
              <a:tr h="192907">
                <a:tc>
                  <a:txBody>
                    <a:bodyPr/>
                    <a:lstStyle/>
                    <a:p>
                      <a:pPr algn="l" fontAlgn="ctr"/>
                      <a:r>
                        <a:rPr lang="en-US" sz="1200" u="none" strike="noStrike">
                          <a:effectLst/>
                          <a:latin typeface="+mj-lt"/>
                        </a:rPr>
                        <a:t>Thu 1:00PM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Salon D</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Getting Started with 3D Printing</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a:effectLst/>
                          <a:latin typeface="+mj-lt"/>
                        </a:rPr>
                        <a:t>Adam Barney</a:t>
                      </a:r>
                      <a:endParaRPr lang="en-US" sz="1200" b="0" i="0" u="none" strike="noStrike">
                        <a:solidFill>
                          <a:srgbClr val="3A3838"/>
                        </a:solidFill>
                        <a:effectLst/>
                        <a:latin typeface="+mj-lt"/>
                      </a:endParaRPr>
                    </a:p>
                  </a:txBody>
                  <a:tcPr marL="3526" marR="3526" marT="3526" marB="0" anchor="b"/>
                </a:tc>
                <a:extLst>
                  <a:ext uri="{0D108BD9-81ED-4DB2-BD59-A6C34878D82A}">
                    <a16:rowId xmlns:a16="http://schemas.microsoft.com/office/drawing/2014/main" xmlns="" val="10014"/>
                  </a:ext>
                </a:extLst>
              </a:tr>
              <a:tr h="192907">
                <a:tc>
                  <a:txBody>
                    <a:bodyPr/>
                    <a:lstStyle/>
                    <a:p>
                      <a:pPr algn="l" fontAlgn="ctr"/>
                      <a:r>
                        <a:rPr lang="en-US" sz="1200" u="none" strike="noStrike">
                          <a:effectLst/>
                          <a:latin typeface="+mj-lt"/>
                        </a:rPr>
                        <a:t>Thu 1:00PM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Salon A</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Hypermedia APIs: The rest of REST</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Chris </a:t>
                      </a:r>
                      <a:r>
                        <a:rPr lang="en-US" sz="1200" u="none" strike="noStrike" dirty="0" err="1">
                          <a:effectLst/>
                          <a:latin typeface="+mj-lt"/>
                        </a:rPr>
                        <a:t>Marinos</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15"/>
                  </a:ext>
                </a:extLst>
              </a:tr>
              <a:tr h="192907">
                <a:tc>
                  <a:txBody>
                    <a:bodyPr/>
                    <a:lstStyle/>
                    <a:p>
                      <a:pPr algn="l" fontAlgn="ctr"/>
                      <a:r>
                        <a:rPr lang="en-US" sz="1200" u="none" strike="noStrike">
                          <a:effectLst/>
                          <a:latin typeface="+mj-lt"/>
                        </a:rPr>
                        <a:t>Thu 3:30PM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Suite 1, Suite 6</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Why I Left Angular and Knockout for React</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Cory House</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16"/>
                  </a:ext>
                </a:extLst>
              </a:tr>
              <a:tr h="192907">
                <a:tc>
                  <a:txBody>
                    <a:bodyPr/>
                    <a:lstStyle/>
                    <a:p>
                      <a:pPr algn="l" fontAlgn="ctr"/>
                      <a:r>
                        <a:rPr lang="en-US" sz="1200" u="none" strike="noStrike">
                          <a:effectLst/>
                          <a:latin typeface="+mj-lt"/>
                        </a:rPr>
                        <a:t>Thu 3:30PM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Aloeswood, Leopardwood</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Load Testing Your Web Application in Visual Studio: A Case Study</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James Bender</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17"/>
                  </a:ext>
                </a:extLst>
              </a:tr>
              <a:tr h="192907">
                <a:tc>
                  <a:txBody>
                    <a:bodyPr/>
                    <a:lstStyle/>
                    <a:p>
                      <a:pPr algn="l" fontAlgn="ctr"/>
                      <a:r>
                        <a:rPr lang="en-US" sz="1200" u="none" strike="noStrike">
                          <a:effectLst/>
                          <a:latin typeface="+mj-lt"/>
                        </a:rPr>
                        <a:t>Fri 9:45AM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Salon D</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Electronics 101 for </a:t>
                      </a:r>
                      <a:r>
                        <a:rPr lang="en-US" sz="1200" b="1" u="none" strike="noStrike" dirty="0" err="1">
                          <a:effectLst/>
                          <a:latin typeface="+mj-lt"/>
                        </a:rPr>
                        <a:t>IoT</a:t>
                      </a:r>
                      <a:r>
                        <a:rPr lang="en-US" sz="1200" b="1" u="none" strike="noStrike" dirty="0">
                          <a:effectLst/>
                          <a:latin typeface="+mj-lt"/>
                        </a:rPr>
                        <a:t> Developers</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Adam Barney</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18"/>
                  </a:ext>
                </a:extLst>
              </a:tr>
              <a:tr h="192907">
                <a:tc>
                  <a:txBody>
                    <a:bodyPr/>
                    <a:lstStyle/>
                    <a:p>
                      <a:pPr algn="l" fontAlgn="ctr"/>
                      <a:r>
                        <a:rPr lang="en-US" sz="1200" u="none" strike="noStrike">
                          <a:effectLst/>
                          <a:latin typeface="+mj-lt"/>
                        </a:rPr>
                        <a:t>Fri 9:45AM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Salon E</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Convention Over Configuration: Queueing is Easy</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Matthew Groves</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19"/>
                  </a:ext>
                </a:extLst>
              </a:tr>
              <a:tr h="289259">
                <a:tc>
                  <a:txBody>
                    <a:bodyPr/>
                    <a:lstStyle/>
                    <a:p>
                      <a:pPr algn="l" fontAlgn="ctr"/>
                      <a:r>
                        <a:rPr lang="en-US" sz="1200" u="none" strike="noStrike">
                          <a:effectLst/>
                          <a:latin typeface="+mj-lt"/>
                        </a:rPr>
                        <a:t>Fri 9:45AM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Suite 1, Suite 6</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“OMG! This Codebase Sucks!” Paying Down Technical Debt While Continuing to Deliver Value</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Jim Holmes</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20"/>
                  </a:ext>
                </a:extLst>
              </a:tr>
              <a:tr h="192907">
                <a:tc>
                  <a:txBody>
                    <a:bodyPr/>
                    <a:lstStyle/>
                    <a:p>
                      <a:pPr algn="l" fontAlgn="ctr"/>
                      <a:r>
                        <a:rPr lang="en-US" sz="1200" u="none" strike="noStrike">
                          <a:effectLst/>
                          <a:latin typeface="+mj-lt"/>
                        </a:rPr>
                        <a:t>Fri 9:45AM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Mangrove</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XAML &amp; C# Powered iOS, Android, and Windows apps</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James </a:t>
                      </a:r>
                      <a:r>
                        <a:rPr lang="en-US" sz="1200" u="none" strike="noStrike" dirty="0" err="1">
                          <a:effectLst/>
                          <a:latin typeface="+mj-lt"/>
                        </a:rPr>
                        <a:t>Montemagno</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21"/>
                  </a:ext>
                </a:extLst>
              </a:tr>
              <a:tr h="192907">
                <a:tc>
                  <a:txBody>
                    <a:bodyPr/>
                    <a:lstStyle/>
                    <a:p>
                      <a:pPr algn="l" fontAlgn="ctr"/>
                      <a:r>
                        <a:rPr lang="en-US" sz="1200" u="none" strike="noStrike">
                          <a:effectLst/>
                          <a:latin typeface="+mj-lt"/>
                        </a:rPr>
                        <a:t>Fri 12:15PM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Zambezi</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ECMAScript 2015 &amp; JavaScript – Don’t Get Left Behind</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Jared </a:t>
                      </a:r>
                      <a:r>
                        <a:rPr lang="en-US" sz="1200" u="none" strike="noStrike" dirty="0" err="1">
                          <a:effectLst/>
                          <a:latin typeface="+mj-lt"/>
                        </a:rPr>
                        <a:t>Faris</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22"/>
                  </a:ext>
                </a:extLst>
              </a:tr>
              <a:tr h="192907">
                <a:tc>
                  <a:txBody>
                    <a:bodyPr/>
                    <a:lstStyle/>
                    <a:p>
                      <a:pPr algn="l" fontAlgn="ctr"/>
                      <a:r>
                        <a:rPr lang="en-US" sz="1200" u="none" strike="noStrike">
                          <a:effectLst/>
                          <a:latin typeface="+mj-lt"/>
                        </a:rPr>
                        <a:t>Fri 4:00PM</a:t>
                      </a:r>
                      <a:endParaRPr lang="en-US" sz="1200" b="0" i="0" u="none" strike="noStrike">
                        <a:solidFill>
                          <a:srgbClr val="3A3838"/>
                        </a:solidFill>
                        <a:effectLst/>
                        <a:latin typeface="+mj-lt"/>
                      </a:endParaRPr>
                    </a:p>
                  </a:txBody>
                  <a:tcPr marL="3526" marR="3526" marT="3526" marB="0" anchor="ctr"/>
                </a:tc>
                <a:tc>
                  <a:txBody>
                    <a:bodyPr/>
                    <a:lstStyle/>
                    <a:p>
                      <a:pPr algn="l" fontAlgn="ctr"/>
                      <a:r>
                        <a:rPr lang="en-US" sz="1200" u="none" strike="noStrike">
                          <a:effectLst/>
                          <a:latin typeface="+mj-lt"/>
                        </a:rPr>
                        <a:t>Indigo Bay</a:t>
                      </a:r>
                      <a:endParaRPr lang="en-US" sz="1200" b="0" i="0" u="none" strike="noStrike">
                        <a:solidFill>
                          <a:srgbClr val="3A3838"/>
                        </a:solidFill>
                        <a:effectLst/>
                        <a:latin typeface="+mj-lt"/>
                      </a:endParaRPr>
                    </a:p>
                  </a:txBody>
                  <a:tcPr marL="3526" marR="3526" marT="3526" marB="0" anchor="ctr"/>
                </a:tc>
                <a:tc>
                  <a:txBody>
                    <a:bodyPr/>
                    <a:lstStyle/>
                    <a:p>
                      <a:pPr algn="l" fontAlgn="b"/>
                      <a:r>
                        <a:rPr lang="en-US" sz="1200" b="1" u="none" strike="noStrike" dirty="0">
                          <a:effectLst/>
                          <a:latin typeface="+mj-lt"/>
                        </a:rPr>
                        <a:t>Cross-Platform Desktop Apps with Electron</a:t>
                      </a:r>
                      <a:endParaRPr lang="en-US" sz="1200" b="1" i="0" u="none" strike="noStrike" dirty="0">
                        <a:solidFill>
                          <a:srgbClr val="3A3838"/>
                        </a:solidFill>
                        <a:effectLst/>
                        <a:latin typeface="+mj-lt"/>
                      </a:endParaRPr>
                    </a:p>
                  </a:txBody>
                  <a:tcPr marL="3526" marR="3526" marT="3526" marB="0" anchor="b"/>
                </a:tc>
                <a:tc>
                  <a:txBody>
                    <a:bodyPr/>
                    <a:lstStyle/>
                    <a:p>
                      <a:pPr algn="l" fontAlgn="b"/>
                      <a:r>
                        <a:rPr lang="en-US" sz="1200" u="none" strike="noStrike" dirty="0">
                          <a:effectLst/>
                          <a:latin typeface="+mj-lt"/>
                        </a:rPr>
                        <a:t>David Neal</a:t>
                      </a:r>
                      <a:endParaRPr lang="en-US" sz="1200" b="0" i="0" u="none" strike="noStrike" dirty="0">
                        <a:solidFill>
                          <a:srgbClr val="3A3838"/>
                        </a:solidFill>
                        <a:effectLst/>
                        <a:latin typeface="+mj-lt"/>
                      </a:endParaRPr>
                    </a:p>
                  </a:txBody>
                  <a:tcPr marL="3526" marR="3526" marT="3526" marB="0" anchor="b"/>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118678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4000" dirty="0" smtClean="0">
                <a:solidFill>
                  <a:srgbClr val="0072C6"/>
                </a:solidFill>
              </a:rPr>
              <a:t>Resources</a:t>
            </a:r>
            <a:endParaRPr lang="en-US" sz="4000" dirty="0">
              <a:solidFill>
                <a:srgbClr val="0072C6"/>
              </a:solidFill>
            </a:endParaRPr>
          </a:p>
        </p:txBody>
      </p:sp>
      <p:sp>
        <p:nvSpPr>
          <p:cNvPr id="4" name="TextBox 3"/>
          <p:cNvSpPr txBox="1"/>
          <p:nvPr/>
        </p:nvSpPr>
        <p:spPr>
          <a:xfrm>
            <a:off x="4639031" y="285008"/>
            <a:ext cx="7390952" cy="4643548"/>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a:t>
            </a:r>
            <a:r>
              <a:rPr lang="en-US" sz="2000" dirty="0" err="1" smtClean="0">
                <a:solidFill>
                  <a:schemeClr val="tx1">
                    <a:lumMod val="75000"/>
                  </a:schemeClr>
                </a:solidFill>
                <a:latin typeface="Segoe UI Light"/>
              </a:rPr>
              <a:t>ChrisRisner</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http://chrisrisner.com</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http://</a:t>
            </a:r>
            <a:r>
              <a:rPr lang="en-US" sz="2000" dirty="0" err="1" smtClean="0">
                <a:solidFill>
                  <a:schemeClr val="tx1">
                    <a:lumMod val="75000"/>
                  </a:schemeClr>
                </a:solidFill>
                <a:latin typeface="Segoe UI Light"/>
              </a:rPr>
              <a:t>code.visualstudio.com</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http://</a:t>
            </a:r>
            <a:r>
              <a:rPr lang="en-US" sz="2000" dirty="0" err="1" smtClean="0">
                <a:solidFill>
                  <a:schemeClr val="tx1">
                    <a:lumMod val="75000"/>
                  </a:schemeClr>
                </a:solidFill>
                <a:latin typeface="Segoe UI Light"/>
              </a:rPr>
              <a:t>github.com</a:t>
            </a:r>
            <a:r>
              <a:rPr lang="en-US" sz="2000" dirty="0" smtClean="0">
                <a:solidFill>
                  <a:schemeClr val="tx1">
                    <a:lumMod val="75000"/>
                  </a:schemeClr>
                </a:solidFill>
                <a:latin typeface="Segoe UI Light"/>
              </a:rPr>
              <a:t>/</a:t>
            </a:r>
            <a:r>
              <a:rPr lang="en-US" sz="2000" dirty="0" err="1" smtClean="0">
                <a:solidFill>
                  <a:schemeClr val="tx1">
                    <a:lumMod val="75000"/>
                  </a:schemeClr>
                </a:solidFill>
                <a:latin typeface="Segoe UI Light"/>
              </a:rPr>
              <a:t>aspnet</a:t>
            </a:r>
            <a:r>
              <a:rPr lang="en-US" sz="2000" dirty="0" smtClean="0">
                <a:solidFill>
                  <a:schemeClr val="tx1">
                    <a:lumMod val="75000"/>
                  </a:schemeClr>
                </a:solidFill>
                <a:latin typeface="Segoe UI Light"/>
              </a:rPr>
              <a:t>/home</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http://docs.asp.net</a:t>
            </a:r>
          </a:p>
          <a:p>
            <a:pPr marL="290513" indent="-227013" defTabSz="896181">
              <a:spcAft>
                <a:spcPts val="1200"/>
              </a:spcAft>
              <a:buFont typeface="Arial" panose="020B0604020202020204" pitchFamily="34" charset="0"/>
              <a:buChar char="•"/>
            </a:pPr>
            <a:r>
              <a:rPr lang="en-US" sz="2000" dirty="0">
                <a:solidFill>
                  <a:schemeClr val="tx1">
                    <a:lumMod val="75000"/>
                  </a:schemeClr>
                </a:solidFill>
                <a:latin typeface="Segoe UI Light"/>
              </a:rPr>
              <a:t>http</a:t>
            </a:r>
            <a:r>
              <a:rPr lang="en-US" sz="2000" dirty="0" smtClean="0">
                <a:solidFill>
                  <a:schemeClr val="tx1">
                    <a:lumMod val="75000"/>
                  </a:schemeClr>
                </a:solidFill>
                <a:latin typeface="Segoe UI Light"/>
              </a:rPr>
              <a:t>://</a:t>
            </a:r>
            <a:r>
              <a:rPr lang="en-US" sz="2000" dirty="0" err="1" smtClean="0">
                <a:solidFill>
                  <a:schemeClr val="tx1">
                    <a:lumMod val="75000"/>
                  </a:schemeClr>
                </a:solidFill>
                <a:latin typeface="Segoe UI Light"/>
              </a:rPr>
              <a:t>get.asp.net</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hlinkClick r:id="rId3"/>
              </a:rPr>
              <a:t>http://live.asp.net</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a:solidFill>
                  <a:schemeClr val="tx1">
                    <a:lumMod val="75000"/>
                  </a:schemeClr>
                </a:solidFill>
                <a:latin typeface="Segoe UI Light"/>
                <a:hlinkClick r:id="rId4"/>
              </a:rPr>
              <a:t>https://github.com/Microsoft/HealthClinic.biz</a:t>
            </a:r>
            <a:r>
              <a:rPr lang="en-US" sz="2000" dirty="0" smtClean="0">
                <a:solidFill>
                  <a:schemeClr val="tx1">
                    <a:lumMod val="75000"/>
                  </a:schemeClr>
                </a:solidFill>
                <a:latin typeface="Segoe UI Light"/>
                <a:hlinkClick r:id="rId4"/>
              </a:rPr>
              <a:t>/</a:t>
            </a:r>
            <a:endParaRPr lang="en-US" sz="2000" dirty="0" smtClean="0">
              <a:solidFill>
                <a:schemeClr val="tx1">
                  <a:lumMod val="75000"/>
                </a:schemeClr>
              </a:solidFill>
              <a:latin typeface="Segoe UI Light"/>
            </a:endParaRPr>
          </a:p>
        </p:txBody>
      </p:sp>
      <p:pic>
        <p:nvPicPr>
          <p:cNvPr id="87" name="Picture 86" descr="Ones-and-zeroe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84557119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3600" dirty="0" err="1" smtClean="0">
                <a:solidFill>
                  <a:srgbClr val="0072C6"/>
                </a:solidFill>
              </a:rPr>
              <a:t>Docker</a:t>
            </a:r>
            <a:r>
              <a:rPr lang="en-US" sz="3600" dirty="0" smtClean="0">
                <a:solidFill>
                  <a:srgbClr val="0072C6"/>
                </a:solidFill>
              </a:rPr>
              <a:t> file</a:t>
            </a:r>
            <a:endParaRPr lang="en-US" sz="3600" dirty="0">
              <a:solidFill>
                <a:srgbClr val="0072C6"/>
              </a:solidFill>
            </a:endParaRPr>
          </a:p>
        </p:txBody>
      </p:sp>
      <p:sp>
        <p:nvSpPr>
          <p:cNvPr id="4" name="TextBox 3"/>
          <p:cNvSpPr txBox="1"/>
          <p:nvPr/>
        </p:nvSpPr>
        <p:spPr>
          <a:xfrm>
            <a:off x="5329237" y="526164"/>
            <a:ext cx="6972207" cy="3894122"/>
          </a:xfrm>
          <a:prstGeom prst="rect">
            <a:avLst/>
          </a:prstGeom>
          <a:noFill/>
        </p:spPr>
        <p:txBody>
          <a:bodyPr wrap="square" rtlCol="0" anchor="ctr" anchorCtr="0">
            <a:noAutofit/>
          </a:bodyPr>
          <a:lstStyle/>
          <a:p>
            <a:r>
              <a:rPr lang="en-US" sz="2000" dirty="0">
                <a:latin typeface="Consolas" charset="0"/>
                <a:ea typeface="Consolas" charset="0"/>
                <a:cs typeface="Consolas" charset="0"/>
              </a:rPr>
              <a:t>FROM </a:t>
            </a:r>
            <a:r>
              <a:rPr lang="en-US" sz="2000" dirty="0" err="1" smtClean="0">
                <a:latin typeface="Consolas" charset="0"/>
                <a:ea typeface="Consolas" charset="0"/>
                <a:cs typeface="Consolas" charset="0"/>
              </a:rPr>
              <a:t>microsoft</a:t>
            </a:r>
            <a:r>
              <a:rPr lang="en-US" sz="2000" dirty="0" smtClean="0">
                <a:latin typeface="Consolas" charset="0"/>
                <a:ea typeface="Consolas" charset="0"/>
                <a:cs typeface="Consolas" charset="0"/>
              </a:rPr>
              <a:t>/aspnet:1.0.0-rc1</a:t>
            </a:r>
            <a:endParaRPr lang="en-US" sz="2000" dirty="0">
              <a:latin typeface="Consolas" charset="0"/>
              <a:ea typeface="Consolas" charset="0"/>
              <a:cs typeface="Consolas" charset="0"/>
            </a:endParaRPr>
          </a:p>
          <a:p>
            <a:r>
              <a:rPr lang="en-US" sz="2000" dirty="0">
                <a:latin typeface="Consolas" charset="0"/>
                <a:ea typeface="Consolas" charset="0"/>
                <a:cs typeface="Consolas" charset="0"/>
              </a:rPr>
              <a:t> </a:t>
            </a:r>
          </a:p>
          <a:p>
            <a:r>
              <a:rPr lang="en-US" sz="2000" dirty="0">
                <a:latin typeface="Consolas" charset="0"/>
                <a:ea typeface="Consolas" charset="0"/>
                <a:cs typeface="Consolas" charset="0"/>
              </a:rPr>
              <a:t>COPY </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smtClean="0">
                <a:latin typeface="Consolas" charset="0"/>
                <a:ea typeface="Consolas" charset="0"/>
                <a:cs typeface="Consolas" charset="0"/>
              </a:rPr>
              <a:t>app</a:t>
            </a:r>
            <a:endParaRPr lang="en-US" sz="2000" dirty="0">
              <a:latin typeface="Consolas" charset="0"/>
              <a:ea typeface="Consolas" charset="0"/>
              <a:cs typeface="Consolas" charset="0"/>
            </a:endParaRPr>
          </a:p>
          <a:p>
            <a:r>
              <a:rPr lang="en-US" sz="2000" dirty="0">
                <a:latin typeface="Consolas" charset="0"/>
                <a:ea typeface="Consolas" charset="0"/>
                <a:cs typeface="Consolas" charset="0"/>
              </a:rPr>
              <a:t>WORKDIR /app</a:t>
            </a:r>
          </a:p>
          <a:p>
            <a:r>
              <a:rPr lang="en-US" sz="2000" dirty="0">
                <a:latin typeface="Consolas" charset="0"/>
                <a:ea typeface="Consolas" charset="0"/>
                <a:cs typeface="Consolas" charset="0"/>
              </a:rPr>
              <a:t>RUN ["</a:t>
            </a:r>
            <a:r>
              <a:rPr lang="en-US" sz="2000" dirty="0" err="1">
                <a:latin typeface="Consolas" charset="0"/>
                <a:ea typeface="Consolas" charset="0"/>
                <a:cs typeface="Consolas" charset="0"/>
              </a:rPr>
              <a:t>dnu</a:t>
            </a:r>
            <a:r>
              <a:rPr lang="en-US" sz="2000" dirty="0">
                <a:latin typeface="Consolas" charset="0"/>
                <a:ea typeface="Consolas" charset="0"/>
                <a:cs typeface="Consolas" charset="0"/>
              </a:rPr>
              <a:t>", "restore</a:t>
            </a: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a:p>
            <a:r>
              <a:rPr lang="en-US" sz="2000" dirty="0">
                <a:latin typeface="Consolas" charset="0"/>
                <a:ea typeface="Consolas" charset="0"/>
                <a:cs typeface="Consolas" charset="0"/>
              </a:rPr>
              <a:t> </a:t>
            </a:r>
          </a:p>
          <a:p>
            <a:r>
              <a:rPr lang="en-US" sz="2000" dirty="0">
                <a:latin typeface="Consolas" charset="0"/>
                <a:ea typeface="Consolas" charset="0"/>
                <a:cs typeface="Consolas" charset="0"/>
              </a:rPr>
              <a:t>EXPOSE </a:t>
            </a:r>
            <a:r>
              <a:rPr lang="en-US" sz="2000" dirty="0" smtClean="0">
                <a:latin typeface="Consolas" charset="0"/>
                <a:ea typeface="Consolas" charset="0"/>
                <a:cs typeface="Consolas" charset="0"/>
              </a:rPr>
              <a:t>5000/</a:t>
            </a:r>
            <a:r>
              <a:rPr lang="en-US" sz="2000" dirty="0" err="1" smtClean="0">
                <a:latin typeface="Consolas" charset="0"/>
                <a:ea typeface="Consolas" charset="0"/>
                <a:cs typeface="Consolas" charset="0"/>
              </a:rPr>
              <a:t>tcp</a:t>
            </a:r>
            <a:endParaRPr lang="en-US" sz="2000" dirty="0">
              <a:latin typeface="Consolas" charset="0"/>
              <a:ea typeface="Consolas" charset="0"/>
              <a:cs typeface="Consolas" charset="0"/>
            </a:endParaRPr>
          </a:p>
          <a:p>
            <a:r>
              <a:rPr lang="en-US" sz="2000" dirty="0">
                <a:latin typeface="Consolas" charset="0"/>
                <a:ea typeface="Consolas" charset="0"/>
                <a:cs typeface="Consolas" charset="0"/>
              </a:rPr>
              <a:t>ENTRYPOINT ["</a:t>
            </a:r>
            <a:r>
              <a:rPr lang="en-US" sz="2000" dirty="0" err="1">
                <a:latin typeface="Consolas" charset="0"/>
                <a:ea typeface="Consolas" charset="0"/>
                <a:cs typeface="Consolas" charset="0"/>
              </a:rPr>
              <a:t>dnx</a:t>
            </a: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"-p"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project.json</a:t>
            </a: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"web"]</a:t>
            </a:r>
            <a:endParaRPr lang="en-US" sz="2000" dirty="0">
              <a:latin typeface="Consolas" charset="0"/>
              <a:ea typeface="Consolas" charset="0"/>
              <a:cs typeface="Consolas"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550646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
        <p:nvSpPr>
          <p:cNvPr id="9" name="TextBox 8"/>
          <p:cNvSpPr txBox="1"/>
          <p:nvPr/>
        </p:nvSpPr>
        <p:spPr>
          <a:xfrm>
            <a:off x="485774" y="1671638"/>
            <a:ext cx="8986838" cy="904863"/>
          </a:xfrm>
          <a:prstGeom prst="rect">
            <a:avLst/>
          </a:prstGeom>
          <a:noFill/>
        </p:spPr>
        <p:txBody>
          <a:bodyPr wrap="square" lIns="182880" tIns="146304" rIns="182880" bIns="146304" rtlCol="0">
            <a:spAutoFit/>
          </a:bodyPr>
          <a:lstStyle/>
          <a:p>
            <a:pPr>
              <a:lnSpc>
                <a:spcPct val="90000"/>
              </a:lnSpc>
            </a:pPr>
            <a:r>
              <a:rPr lang="en-US" sz="4400" dirty="0" smtClean="0">
                <a:gradFill>
                  <a:gsLst>
                    <a:gs pos="2917">
                      <a:schemeClr val="tx1"/>
                    </a:gs>
                    <a:gs pos="30000">
                      <a:schemeClr val="tx1"/>
                    </a:gs>
                  </a:gsLst>
                  <a:lin ang="5400000" scaled="0"/>
                </a:gradFill>
              </a:rPr>
              <a:t>Why .NET on Linux / OS X? </a:t>
            </a:r>
          </a:p>
        </p:txBody>
      </p:sp>
    </p:spTree>
    <p:extLst>
      <p:ext uri="{BB962C8B-B14F-4D97-AF65-F5344CB8AC3E}">
        <p14:creationId xmlns:p14="http://schemas.microsoft.com/office/powerpoint/2010/main" val="3377456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pic>
        <p:nvPicPr>
          <p:cNvPr id="108" name="Picture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938"/>
            <a:ext cx="12302658" cy="4045759"/>
          </a:xfrm>
          <a:prstGeom prst="rect">
            <a:avLst/>
          </a:prstGeom>
        </p:spPr>
      </p:pic>
      <p:sp>
        <p:nvSpPr>
          <p:cNvPr id="109" name="Rectangle 1"/>
          <p:cNvSpPr>
            <a:spLocks noChangeArrowheads="1"/>
          </p:cNvSpPr>
          <p:nvPr/>
        </p:nvSpPr>
        <p:spPr bwMode="auto">
          <a:xfrm>
            <a:off x="8882743" y="3956086"/>
            <a:ext cx="21316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j-lt"/>
              </a:rPr>
              <a:t>Projects: 1583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j-lt"/>
              </a:rPr>
              <a:t>Contributors 9045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j-lt"/>
              </a:rPr>
              <a:t>Stars: 119706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j-lt"/>
              </a:rPr>
              <a:t>Forks: 23518</a:t>
            </a:r>
            <a:r>
              <a:rPr kumimoji="0" lang="en-US" altLang="en-US" sz="1600" b="0" i="0" u="none" strike="noStrike" cap="none" normalizeH="0" baseline="0" dirty="0" smtClean="0">
                <a:ln>
                  <a:noFill/>
                </a:ln>
                <a:solidFill>
                  <a:schemeClr val="tx1"/>
                </a:solidFill>
                <a:effectLst/>
                <a:latin typeface="+mj-lt"/>
              </a:rPr>
              <a:t> </a:t>
            </a:r>
            <a:endParaRPr kumimoji="0" lang="en-US" altLang="en-US" sz="4400" b="0" i="0" u="none" strike="noStrike" cap="none" normalizeH="0" baseline="0" dirty="0" smtClean="0">
              <a:ln>
                <a:noFill/>
              </a:ln>
              <a:solidFill>
                <a:schemeClr val="tx1"/>
              </a:solidFill>
              <a:effectLst/>
              <a:latin typeface="+mj-lt"/>
            </a:endParaRPr>
          </a:p>
        </p:txBody>
      </p:sp>
      <p:sp>
        <p:nvSpPr>
          <p:cNvPr id="110" name="TextBox 109"/>
          <p:cNvSpPr txBox="1"/>
          <p:nvPr/>
        </p:nvSpPr>
        <p:spPr>
          <a:xfrm>
            <a:off x="7081299" y="4237541"/>
            <a:ext cx="1366015" cy="738664"/>
          </a:xfrm>
          <a:prstGeom prst="rect">
            <a:avLst/>
          </a:prstGeom>
          <a:noFill/>
        </p:spPr>
        <p:txBody>
          <a:bodyPr wrap="none" lIns="182880" tIns="146304" rIns="182880" bIns="146304" rtlCol="0">
            <a:spAutoFit/>
          </a:bodyPr>
          <a:lstStyle/>
          <a:p>
            <a:pPr>
              <a:lnSpc>
                <a:spcPct val="90000"/>
              </a:lnSpc>
              <a:spcAft>
                <a:spcPts val="600"/>
              </a:spcAft>
            </a:pPr>
            <a:r>
              <a:rPr lang="en-GB" sz="3200" b="1" dirty="0" smtClean="0">
                <a:gradFill>
                  <a:gsLst>
                    <a:gs pos="2917">
                      <a:schemeClr val="tx1"/>
                    </a:gs>
                    <a:gs pos="30000">
                      <a:schemeClr val="tx1"/>
                    </a:gs>
                  </a:gsLst>
                  <a:lin ang="5400000" scaled="0"/>
                </a:gradFill>
                <a:latin typeface="+mj-lt"/>
              </a:rPr>
              <a:t>Today</a:t>
            </a:r>
            <a:endParaRPr lang="en-US" sz="3200" b="1" dirty="0" err="1" smtClean="0">
              <a:gradFill>
                <a:gsLst>
                  <a:gs pos="2917">
                    <a:schemeClr val="tx1"/>
                  </a:gs>
                  <a:gs pos="30000">
                    <a:schemeClr val="tx1"/>
                  </a:gs>
                </a:gsLst>
                <a:lin ang="5400000" scaled="0"/>
              </a:gradFill>
              <a:latin typeface="+mj-lt"/>
            </a:endParaRPr>
          </a:p>
        </p:txBody>
      </p:sp>
      <p:sp>
        <p:nvSpPr>
          <p:cNvPr id="111" name="Left Brace 110"/>
          <p:cNvSpPr/>
          <p:nvPr/>
        </p:nvSpPr>
        <p:spPr>
          <a:xfrm>
            <a:off x="8447314" y="3901529"/>
            <a:ext cx="435429" cy="1410689"/>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86176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187179" y="4724788"/>
            <a:ext cx="10062114" cy="1695152"/>
          </a:xfrm>
          <a:prstGeom prst="rect">
            <a:avLst/>
          </a:prstGeom>
          <a:solidFill>
            <a:srgbClr val="68217A"/>
          </a:solidFill>
          <a:ln w="25400" cap="flat" cmpd="sng" algn="ctr">
            <a:noFill/>
            <a:prstDash val="solid"/>
            <a:headEnd type="none" w="med" len="med"/>
            <a:tailEnd type="none" w="med" len="med"/>
          </a:ln>
          <a:effectLst/>
        </p:spPr>
        <p:txBody>
          <a:bodyPr vert="horz" wrap="square" lIns="730448" tIns="44732" rIns="89459" bIns="71566" numCol="1" rtlCol="0" anchor="t" anchorCtr="0" compatLnSpc="1">
            <a:prstTxWarp prst="textNoShape">
              <a:avLst/>
            </a:prstTxWarp>
          </a:bodyPr>
          <a:lstStyle/>
          <a:p>
            <a:pPr defTabSz="912773"/>
            <a:endParaRPr lang="en-US" sz="2398" dirty="0">
              <a:gradFill>
                <a:gsLst>
                  <a:gs pos="14679">
                    <a:srgbClr val="FFFFFF"/>
                  </a:gs>
                  <a:gs pos="38000">
                    <a:srgbClr val="FFFFFF"/>
                  </a:gs>
                </a:gsLst>
                <a:lin ang="5400000" scaled="1"/>
              </a:gradFill>
            </a:endParaRPr>
          </a:p>
        </p:txBody>
      </p:sp>
      <p:sp>
        <p:nvSpPr>
          <p:cNvPr id="5" name="Rectangle 4"/>
          <p:cNvSpPr/>
          <p:nvPr/>
        </p:nvSpPr>
        <p:spPr bwMode="auto">
          <a:xfrm>
            <a:off x="6310899" y="2238533"/>
            <a:ext cx="4938396" cy="2444432"/>
          </a:xfrm>
          <a:prstGeom prst="rect">
            <a:avLst/>
          </a:prstGeom>
          <a:solidFill>
            <a:srgbClr val="0072C6"/>
          </a:solidFill>
          <a:ln w="25400" cap="flat" cmpd="sng" algn="ctr">
            <a:noFill/>
            <a:prstDash val="solid"/>
            <a:headEnd type="none" w="med" len="med"/>
            <a:tailEnd type="none" w="med" len="med"/>
          </a:ln>
          <a:effectLst/>
        </p:spPr>
        <p:txBody>
          <a:bodyPr vert="horz" wrap="square" lIns="730551" tIns="273957" rIns="89520" bIns="89524" numCol="1" rtlCol="0" anchor="t" anchorCtr="0" compatLnSpc="1">
            <a:prstTxWarp prst="textNoShape">
              <a:avLst/>
            </a:prstTxWarp>
          </a:bodyPr>
          <a:lstStyle/>
          <a:p>
            <a:pPr algn="ctr" defTabSz="912949"/>
            <a:endParaRPr lang="en-US" sz="2797" dirty="0">
              <a:gradFill>
                <a:gsLst>
                  <a:gs pos="14679">
                    <a:srgbClr val="FFFFFF"/>
                  </a:gs>
                  <a:gs pos="38000">
                    <a:srgbClr val="FFFFFF"/>
                  </a:gs>
                </a:gsLst>
                <a:lin ang="5400000" scaled="1"/>
              </a:gradFill>
              <a:latin typeface="Segoe UI Light"/>
            </a:endParaRPr>
          </a:p>
        </p:txBody>
      </p:sp>
      <p:sp>
        <p:nvSpPr>
          <p:cNvPr id="6" name="Rectangle 5"/>
          <p:cNvSpPr/>
          <p:nvPr/>
        </p:nvSpPr>
        <p:spPr bwMode="auto">
          <a:xfrm>
            <a:off x="1189682" y="2238532"/>
            <a:ext cx="4929812" cy="2444433"/>
          </a:xfrm>
          <a:prstGeom prst="rect">
            <a:avLst/>
          </a:prstGeom>
          <a:solidFill>
            <a:srgbClr val="0072C6"/>
          </a:solidFill>
          <a:ln w="25400" cap="flat" cmpd="sng" algn="ctr">
            <a:noFill/>
            <a:prstDash val="solid"/>
            <a:headEnd type="none" w="med" len="med"/>
            <a:tailEnd type="none" w="med" len="med"/>
          </a:ln>
          <a:effectLst/>
        </p:spPr>
        <p:txBody>
          <a:bodyPr vert="horz" wrap="square" lIns="730551" tIns="273957" rIns="89520" bIns="89524" numCol="1" rtlCol="0" anchor="t" anchorCtr="0" compatLnSpc="1">
            <a:prstTxWarp prst="textNoShape">
              <a:avLst/>
            </a:prstTxWarp>
          </a:bodyPr>
          <a:lstStyle/>
          <a:p>
            <a:pPr defTabSz="912949"/>
            <a:r>
              <a:rPr lang="en-US" sz="2797" dirty="0">
                <a:gradFill>
                  <a:gsLst>
                    <a:gs pos="14679">
                      <a:srgbClr val="FFFFFF"/>
                    </a:gs>
                    <a:gs pos="38000">
                      <a:srgbClr val="FFFFFF"/>
                    </a:gs>
                  </a:gsLst>
                  <a:lin ang="5400000" scaled="1"/>
                </a:gradFill>
                <a:latin typeface="Segoe UI Light"/>
              </a:rPr>
              <a:t>  </a:t>
            </a:r>
          </a:p>
        </p:txBody>
      </p:sp>
      <p:grpSp>
        <p:nvGrpSpPr>
          <p:cNvPr id="7" name="Group 6"/>
          <p:cNvGrpSpPr/>
          <p:nvPr/>
        </p:nvGrpSpPr>
        <p:grpSpPr>
          <a:xfrm>
            <a:off x="1421631" y="5348282"/>
            <a:ext cx="2582836" cy="906693"/>
            <a:chOff x="3611404" y="5379997"/>
            <a:chExt cx="1932422" cy="926102"/>
          </a:xfrm>
        </p:grpSpPr>
        <p:sp>
          <p:nvSpPr>
            <p:cNvPr id="8" name="Rectangle 7"/>
            <p:cNvSpPr/>
            <p:nvPr/>
          </p:nvSpPr>
          <p:spPr>
            <a:xfrm>
              <a:off x="4092121" y="5719809"/>
              <a:ext cx="1451705" cy="586290"/>
            </a:xfrm>
            <a:prstGeom prst="rect">
              <a:avLst/>
            </a:prstGeom>
            <a:ln>
              <a:noFill/>
            </a:ln>
          </p:spPr>
          <p:txBody>
            <a:bodyPr wrap="square">
              <a:spAutoFit/>
            </a:bodyPr>
            <a:lstStyle/>
            <a:p>
              <a:pPr marL="0" lvl="1" defTabSz="912773">
                <a:lnSpc>
                  <a:spcPct val="90000"/>
                </a:lnSpc>
                <a:spcAft>
                  <a:spcPts val="333"/>
                </a:spcAft>
                <a:defRPr/>
              </a:pPr>
              <a:r>
                <a:rPr lang="en-US" sz="1600" dirty="0" smtClean="0">
                  <a:solidFill>
                    <a:srgbClr val="FFFFFF"/>
                  </a:solidFill>
                </a:rPr>
                <a:t>64-bit JIT + SIMD</a:t>
              </a:r>
              <a:endParaRPr lang="en-US" sz="1600" dirty="0">
                <a:solidFill>
                  <a:srgbClr val="FFFFFF"/>
                </a:solidFill>
              </a:endParaRPr>
            </a:p>
            <a:p>
              <a:pPr marL="0" lvl="1" defTabSz="912773">
                <a:lnSpc>
                  <a:spcPct val="90000"/>
                </a:lnSpc>
                <a:spcAft>
                  <a:spcPts val="333"/>
                </a:spcAft>
                <a:defRPr/>
              </a:pPr>
              <a:r>
                <a:rPr lang="en-US" sz="1600" dirty="0" smtClean="0">
                  <a:solidFill>
                    <a:srgbClr val="FFFFFF"/>
                  </a:solidFill>
                </a:rPr>
                <a:t>Garbage Collector</a:t>
              </a:r>
              <a:endParaRPr lang="en-US" sz="1600" dirty="0">
                <a:solidFill>
                  <a:srgbClr val="FFFFFF"/>
                </a:solidFill>
              </a:endParaRPr>
            </a:p>
          </p:txBody>
        </p:sp>
        <p:sp>
          <p:nvSpPr>
            <p:cNvPr id="9" name="Rectangle 8"/>
            <p:cNvSpPr/>
            <p:nvPr/>
          </p:nvSpPr>
          <p:spPr>
            <a:xfrm>
              <a:off x="3611404" y="5379997"/>
              <a:ext cx="1871303" cy="348945"/>
            </a:xfrm>
            <a:prstGeom prst="rect">
              <a:avLst/>
            </a:prstGeom>
            <a:ln>
              <a:noFill/>
            </a:ln>
          </p:spPr>
          <p:txBody>
            <a:bodyPr wrap="square">
              <a:spAutoFit/>
            </a:bodyPr>
            <a:lstStyle/>
            <a:p>
              <a:pPr marL="0" lvl="1" defTabSz="912773">
                <a:lnSpc>
                  <a:spcPct val="90000"/>
                </a:lnSpc>
                <a:spcAft>
                  <a:spcPts val="333"/>
                </a:spcAft>
                <a:defRPr/>
              </a:pPr>
              <a:r>
                <a:rPr lang="en-US" b="1" dirty="0">
                  <a:solidFill>
                    <a:srgbClr val="FFFFFF"/>
                  </a:solidFill>
                </a:rPr>
                <a:t>Runtime </a:t>
              </a:r>
              <a:r>
                <a:rPr lang="en-US" b="1" dirty="0" smtClean="0">
                  <a:solidFill>
                    <a:srgbClr val="FFFFFF"/>
                  </a:solidFill>
                </a:rPr>
                <a:t>components</a:t>
              </a:r>
              <a:endParaRPr lang="en-US" b="1" dirty="0">
                <a:solidFill>
                  <a:srgbClr val="FFFFFF"/>
                </a:solidFill>
              </a:endParaRPr>
            </a:p>
          </p:txBody>
        </p:sp>
      </p:grpSp>
      <p:grpSp>
        <p:nvGrpSpPr>
          <p:cNvPr id="10" name="Group 9"/>
          <p:cNvGrpSpPr/>
          <p:nvPr/>
        </p:nvGrpSpPr>
        <p:grpSpPr>
          <a:xfrm>
            <a:off x="7763124" y="5344902"/>
            <a:ext cx="3395201" cy="912173"/>
            <a:chOff x="5931612" y="5625397"/>
            <a:chExt cx="2419004" cy="931692"/>
          </a:xfrm>
        </p:grpSpPr>
        <p:sp>
          <p:nvSpPr>
            <p:cNvPr id="11" name="Rectangle 10"/>
            <p:cNvSpPr/>
            <p:nvPr/>
          </p:nvSpPr>
          <p:spPr>
            <a:xfrm>
              <a:off x="5931612" y="5625397"/>
              <a:ext cx="1759619" cy="348942"/>
            </a:xfrm>
            <a:prstGeom prst="rect">
              <a:avLst/>
            </a:prstGeom>
            <a:ln>
              <a:noFill/>
            </a:ln>
          </p:spPr>
          <p:txBody>
            <a:bodyPr wrap="square">
              <a:spAutoFit/>
            </a:bodyPr>
            <a:lstStyle/>
            <a:p>
              <a:pPr marL="0" lvl="1" defTabSz="912773">
                <a:lnSpc>
                  <a:spcPct val="90000"/>
                </a:lnSpc>
                <a:spcAft>
                  <a:spcPts val="333"/>
                </a:spcAft>
                <a:defRPr/>
              </a:pPr>
              <a:r>
                <a:rPr lang="en-US" b="1" dirty="0">
                  <a:solidFill>
                    <a:srgbClr val="FFFFFF"/>
                  </a:solidFill>
                </a:rPr>
                <a:t>Compilers</a:t>
              </a:r>
            </a:p>
          </p:txBody>
        </p:sp>
        <p:sp>
          <p:nvSpPr>
            <p:cNvPr id="12" name="Rectangle 11"/>
            <p:cNvSpPr/>
            <p:nvPr/>
          </p:nvSpPr>
          <p:spPr>
            <a:xfrm>
              <a:off x="6297359" y="5970803"/>
              <a:ext cx="2053257" cy="586286"/>
            </a:xfrm>
            <a:prstGeom prst="rect">
              <a:avLst/>
            </a:prstGeom>
            <a:ln>
              <a:noFill/>
            </a:ln>
          </p:spPr>
          <p:txBody>
            <a:bodyPr wrap="square">
              <a:spAutoFit/>
            </a:bodyPr>
            <a:lstStyle/>
            <a:p>
              <a:pPr marL="0" lvl="1" defTabSz="912773">
                <a:lnSpc>
                  <a:spcPct val="90000"/>
                </a:lnSpc>
                <a:spcAft>
                  <a:spcPts val="333"/>
                </a:spcAft>
              </a:pPr>
              <a:r>
                <a:rPr lang="en-US" sz="1600" dirty="0">
                  <a:solidFill>
                    <a:srgbClr val="FFFFFF"/>
                  </a:solidFill>
                </a:rPr>
                <a:t>.NET Compiler Platform </a:t>
              </a:r>
              <a:r>
                <a:rPr lang="en-US" sz="1200" dirty="0">
                  <a:solidFill>
                    <a:srgbClr val="FFFFFF"/>
                  </a:solidFill>
                </a:rPr>
                <a:t>(Roslyn)</a:t>
              </a:r>
              <a:endParaRPr lang="en-US" sz="1600" dirty="0">
                <a:solidFill>
                  <a:srgbClr val="FFFFFF"/>
                </a:solidFill>
              </a:endParaRPr>
            </a:p>
            <a:p>
              <a:pPr marL="0" lvl="1" defTabSz="912773">
                <a:lnSpc>
                  <a:spcPct val="90000"/>
                </a:lnSpc>
                <a:spcAft>
                  <a:spcPts val="333"/>
                </a:spcAft>
              </a:pPr>
              <a:r>
                <a:rPr lang="en-US" sz="1600" dirty="0">
                  <a:solidFill>
                    <a:srgbClr val="FFFFFF"/>
                  </a:solidFill>
                </a:rPr>
                <a:t>Languages innovation</a:t>
              </a:r>
            </a:p>
          </p:txBody>
        </p:sp>
      </p:grpSp>
      <p:grpSp>
        <p:nvGrpSpPr>
          <p:cNvPr id="13" name="Group 12"/>
          <p:cNvGrpSpPr/>
          <p:nvPr/>
        </p:nvGrpSpPr>
        <p:grpSpPr>
          <a:xfrm>
            <a:off x="1473962" y="5731736"/>
            <a:ext cx="563830" cy="407732"/>
            <a:chOff x="9061629" y="5706715"/>
            <a:chExt cx="380421" cy="310912"/>
          </a:xfrm>
        </p:grpSpPr>
        <p:sp>
          <p:nvSpPr>
            <p:cNvPr id="14"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w="9525">
              <a:solidFill>
                <a:srgbClr val="000000"/>
              </a:solidFill>
              <a:round/>
              <a:headEnd/>
              <a:tailEnd/>
            </a:ln>
            <a:extLst/>
          </p:spPr>
          <p:txBody>
            <a:bodyPr vert="horz" wrap="square" lIns="91305" tIns="45653" rIns="91305" bIns="45653" numCol="1" anchor="t" anchorCtr="0" compatLnSpc="1">
              <a:prstTxWarp prst="textNoShape">
                <a:avLst/>
              </a:prstTxWarp>
            </a:bodyPr>
            <a:lstStyle/>
            <a:p>
              <a:pPr defTabSz="931118"/>
              <a:endParaRPr lang="en-US" sz="1598">
                <a:gradFill>
                  <a:gsLst>
                    <a:gs pos="14679">
                      <a:srgbClr val="FFFFFF"/>
                    </a:gs>
                    <a:gs pos="38000">
                      <a:srgbClr val="FFFFFF"/>
                    </a:gs>
                  </a:gsLst>
                  <a:lin ang="5400000" scaled="1"/>
                </a:gradFill>
              </a:endParaRPr>
            </a:p>
          </p:txBody>
        </p:sp>
        <p:sp>
          <p:nvSpPr>
            <p:cNvPr id="15" name="Oval 87"/>
            <p:cNvSpPr>
              <a:spLocks noChangeArrowheads="1"/>
            </p:cNvSpPr>
            <p:nvPr/>
          </p:nvSpPr>
          <p:spPr bwMode="black">
            <a:xfrm>
              <a:off x="9172736" y="5854128"/>
              <a:ext cx="51528" cy="51751"/>
            </a:xfrm>
            <a:prstGeom prst="ellipse">
              <a:avLst/>
            </a:prstGeom>
            <a:solidFill>
              <a:srgbClr val="FFFFFF"/>
            </a:solidFill>
            <a:ln w="9525">
              <a:solidFill>
                <a:srgbClr val="000000"/>
              </a:solidFill>
              <a:round/>
              <a:headEnd/>
              <a:tailEnd/>
            </a:ln>
            <a:extLst/>
          </p:spPr>
          <p:txBody>
            <a:bodyPr vert="horz" wrap="square" lIns="91305" tIns="45653" rIns="91305" bIns="45653" numCol="1" anchor="t" anchorCtr="0" compatLnSpc="1">
              <a:prstTxWarp prst="textNoShape">
                <a:avLst/>
              </a:prstTxWarp>
            </a:bodyPr>
            <a:lstStyle/>
            <a:p>
              <a:pPr defTabSz="931118"/>
              <a:endParaRPr lang="en-US" sz="1598">
                <a:gradFill>
                  <a:gsLst>
                    <a:gs pos="14679">
                      <a:srgbClr val="FFFFFF"/>
                    </a:gs>
                    <a:gs pos="38000">
                      <a:srgbClr val="FFFFFF"/>
                    </a:gs>
                  </a:gsLst>
                  <a:lin ang="5400000" scaled="1"/>
                </a:gradFill>
              </a:endParaRPr>
            </a:p>
          </p:txBody>
        </p:sp>
        <p:sp>
          <p:nvSpPr>
            <p:cNvPr id="16"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w="9525">
              <a:solidFill>
                <a:srgbClr val="000000"/>
              </a:solidFill>
              <a:round/>
              <a:headEnd/>
              <a:tailEnd/>
            </a:ln>
            <a:extLst/>
          </p:spPr>
          <p:txBody>
            <a:bodyPr vert="horz" wrap="square" lIns="91305" tIns="45653" rIns="91305" bIns="45653" numCol="1" anchor="t" anchorCtr="0" compatLnSpc="1">
              <a:prstTxWarp prst="textNoShape">
                <a:avLst/>
              </a:prstTxWarp>
            </a:bodyPr>
            <a:lstStyle/>
            <a:p>
              <a:pPr defTabSz="931118"/>
              <a:endParaRPr lang="en-US" sz="1598">
                <a:gradFill>
                  <a:gsLst>
                    <a:gs pos="14679">
                      <a:srgbClr val="FFFFFF"/>
                    </a:gs>
                    <a:gs pos="38000">
                      <a:srgbClr val="FFFFFF"/>
                    </a:gs>
                  </a:gsLst>
                  <a:lin ang="5400000" scaled="1"/>
                </a:gradFill>
              </a:endParaRPr>
            </a:p>
          </p:txBody>
        </p:sp>
      </p:grpSp>
      <p:sp>
        <p:nvSpPr>
          <p:cNvPr id="17" name="Freeform 84"/>
          <p:cNvSpPr>
            <a:spLocks noEditPoints="1"/>
          </p:cNvSpPr>
          <p:nvPr/>
        </p:nvSpPr>
        <p:spPr bwMode="black">
          <a:xfrm>
            <a:off x="7884901" y="5777691"/>
            <a:ext cx="403312" cy="393129"/>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2196" tIns="41098" rIns="82196" bIns="41098" numCol="1" anchor="t" anchorCtr="0" compatLnSpc="1">
            <a:prstTxWarp prst="textNoShape">
              <a:avLst/>
            </a:prstTxWarp>
          </a:bodyPr>
          <a:lstStyle/>
          <a:p>
            <a:pPr defTabSz="913251"/>
            <a:endParaRPr lang="en-US" sz="1598">
              <a:solidFill>
                <a:prstClr val="black"/>
              </a:solidFill>
            </a:endParaRPr>
          </a:p>
        </p:txBody>
      </p:sp>
      <p:sp>
        <p:nvSpPr>
          <p:cNvPr id="18" name="TextBox 17"/>
          <p:cNvSpPr txBox="1"/>
          <p:nvPr/>
        </p:nvSpPr>
        <p:spPr>
          <a:xfrm>
            <a:off x="1187179" y="2340588"/>
            <a:ext cx="4926850" cy="520815"/>
          </a:xfrm>
          <a:prstGeom prst="rect">
            <a:avLst/>
          </a:prstGeom>
          <a:noFill/>
          <a:ln>
            <a:noFill/>
          </a:ln>
        </p:spPr>
        <p:txBody>
          <a:bodyPr wrap="square" rtlCol="0">
            <a:spAutoFit/>
          </a:bodyPr>
          <a:lstStyle/>
          <a:p>
            <a:pPr algn="ctr" defTabSz="913251"/>
            <a:r>
              <a:rPr lang="en-US" sz="2797" b="1" dirty="0">
                <a:solidFill>
                  <a:srgbClr val="FFFFFF"/>
                </a:solidFill>
                <a:latin typeface="Segoe UI Semibold" panose="020B0702040204020203" pitchFamily="34" charset="0"/>
                <a:cs typeface="Segoe UI Semibold" panose="020B0702040204020203" pitchFamily="34" charset="0"/>
              </a:rPr>
              <a:t>.NET Framework 4.6 </a:t>
            </a:r>
          </a:p>
        </p:txBody>
      </p:sp>
      <p:sp>
        <p:nvSpPr>
          <p:cNvPr id="19" name="TextBox 18"/>
          <p:cNvSpPr txBox="1"/>
          <p:nvPr/>
        </p:nvSpPr>
        <p:spPr>
          <a:xfrm>
            <a:off x="6305435" y="2338851"/>
            <a:ext cx="4943860" cy="520815"/>
          </a:xfrm>
          <a:prstGeom prst="rect">
            <a:avLst/>
          </a:prstGeom>
          <a:noFill/>
          <a:ln>
            <a:noFill/>
          </a:ln>
        </p:spPr>
        <p:txBody>
          <a:bodyPr wrap="square" rtlCol="0">
            <a:spAutoFit/>
          </a:bodyPr>
          <a:lstStyle/>
          <a:p>
            <a:pPr algn="ctr" defTabSz="913251"/>
            <a:r>
              <a:rPr lang="en-US" sz="2797" b="1" dirty="0">
                <a:solidFill>
                  <a:srgbClr val="FFFFFF"/>
                </a:solidFill>
                <a:latin typeface="Segoe UI Semibold" panose="020B0702040204020203" pitchFamily="34" charset="0"/>
                <a:cs typeface="Segoe UI Semibold" panose="020B0702040204020203" pitchFamily="34" charset="0"/>
              </a:rPr>
              <a:t>.NET </a:t>
            </a:r>
            <a:r>
              <a:rPr lang="en-US" sz="2797" dirty="0">
                <a:solidFill>
                  <a:srgbClr val="FFFFFF"/>
                </a:solidFill>
                <a:latin typeface="Segoe UI Semibold" panose="020B0702040204020203" pitchFamily="34" charset="0"/>
                <a:cs typeface="Segoe UI Semibold" panose="020B0702040204020203" pitchFamily="34" charset="0"/>
              </a:rPr>
              <a:t>Core 5</a:t>
            </a:r>
            <a:r>
              <a:rPr lang="en-US" sz="2797" b="1" dirty="0">
                <a:solidFill>
                  <a:srgbClr val="FFFFFF"/>
                </a:solidFill>
                <a:latin typeface="Segoe UI Semibold" panose="020B0702040204020203" pitchFamily="34" charset="0"/>
                <a:cs typeface="Segoe UI Semibold" panose="020B0702040204020203" pitchFamily="34" charset="0"/>
              </a:rPr>
              <a:t> </a:t>
            </a:r>
          </a:p>
        </p:txBody>
      </p:sp>
      <p:sp>
        <p:nvSpPr>
          <p:cNvPr id="20" name="Rectangle 19"/>
          <p:cNvSpPr/>
          <p:nvPr/>
        </p:nvSpPr>
        <p:spPr>
          <a:xfrm>
            <a:off x="1187179" y="4045794"/>
            <a:ext cx="4926850" cy="574260"/>
          </a:xfrm>
          <a:prstGeom prst="rect">
            <a:avLst/>
          </a:prstGeom>
          <a:ln>
            <a:noFill/>
          </a:ln>
        </p:spPr>
        <p:txBody>
          <a:bodyPr wrap="square">
            <a:spAutoFit/>
          </a:bodyPr>
          <a:lstStyle/>
          <a:p>
            <a:pPr algn="ctr" defTabSz="912997"/>
            <a:r>
              <a:rPr lang="en-US" sz="1566" dirty="0" smtClean="0">
                <a:solidFill>
                  <a:srgbClr val="FFFFFF"/>
                </a:solidFill>
              </a:rPr>
              <a:t>Fully-featured and integrated </a:t>
            </a:r>
          </a:p>
          <a:p>
            <a:pPr algn="ctr" defTabSz="912997"/>
            <a:r>
              <a:rPr lang="en-US" sz="1566" dirty="0" smtClean="0">
                <a:solidFill>
                  <a:srgbClr val="FFFFFF"/>
                </a:solidFill>
              </a:rPr>
              <a:t>.NET libraries and runtime for Windows</a:t>
            </a:r>
            <a:endParaRPr lang="en-US" sz="1566" dirty="0">
              <a:solidFill>
                <a:srgbClr val="FFFFFF"/>
              </a:solidFill>
            </a:endParaRPr>
          </a:p>
        </p:txBody>
      </p:sp>
      <p:sp>
        <p:nvSpPr>
          <p:cNvPr id="21" name="Rectangle 20"/>
          <p:cNvSpPr/>
          <p:nvPr/>
        </p:nvSpPr>
        <p:spPr>
          <a:xfrm>
            <a:off x="6305435" y="4039474"/>
            <a:ext cx="4943858" cy="574260"/>
          </a:xfrm>
          <a:prstGeom prst="rect">
            <a:avLst/>
          </a:prstGeom>
          <a:ln>
            <a:noFill/>
          </a:ln>
        </p:spPr>
        <p:txBody>
          <a:bodyPr wrap="square">
            <a:spAutoFit/>
          </a:bodyPr>
          <a:lstStyle/>
          <a:p>
            <a:pPr algn="ctr" defTabSz="912997"/>
            <a:r>
              <a:rPr lang="en-US" sz="1566" dirty="0">
                <a:solidFill>
                  <a:srgbClr val="FFFFFF"/>
                </a:solidFill>
              </a:rPr>
              <a:t>Modular </a:t>
            </a:r>
            <a:r>
              <a:rPr lang="en-US" sz="1566" dirty="0" smtClean="0">
                <a:solidFill>
                  <a:srgbClr val="FFFFFF"/>
                </a:solidFill>
              </a:rPr>
              <a:t>and optimized </a:t>
            </a:r>
          </a:p>
          <a:p>
            <a:pPr algn="ctr" defTabSz="912997"/>
            <a:r>
              <a:rPr lang="en-US" sz="1566" dirty="0" smtClean="0">
                <a:solidFill>
                  <a:srgbClr val="FFFFFF"/>
                </a:solidFill>
              </a:rPr>
              <a:t>.NET libraries and runtimes</a:t>
            </a:r>
          </a:p>
        </p:txBody>
      </p:sp>
      <p:sp>
        <p:nvSpPr>
          <p:cNvPr id="22" name="Rectangle 21"/>
          <p:cNvSpPr/>
          <p:nvPr/>
        </p:nvSpPr>
        <p:spPr bwMode="auto">
          <a:xfrm>
            <a:off x="1187180" y="1439862"/>
            <a:ext cx="1582070" cy="76230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098" tIns="143279" rIns="179098" bIns="143279" numCol="1" spcCol="0" rtlCol="0" fromWordArt="0" anchor="t" anchorCtr="0" forceAA="0" compatLnSpc="1">
            <a:prstTxWarp prst="textNoShape">
              <a:avLst/>
            </a:prstTxWarp>
            <a:noAutofit/>
          </a:bodyPr>
          <a:lstStyle/>
          <a:p>
            <a:pPr algn="ctr" defTabSz="913188" fontAlgn="base">
              <a:lnSpc>
                <a:spcPct val="90000"/>
              </a:lnSpc>
              <a:spcBef>
                <a:spcPct val="0"/>
              </a:spcBef>
              <a:spcAft>
                <a:spcPct val="0"/>
              </a:spcAft>
            </a:pPr>
            <a:r>
              <a:rPr lang="en-US" sz="1959" dirty="0">
                <a:gradFill>
                  <a:gsLst>
                    <a:gs pos="0">
                      <a:srgbClr val="FFFFFF"/>
                    </a:gs>
                    <a:gs pos="100000">
                      <a:srgbClr val="FFFFFF"/>
                    </a:gs>
                  </a:gsLst>
                  <a:lin ang="5400000" scaled="0"/>
                </a:gradFill>
                <a:ea typeface="Segoe UI" pitchFamily="34" charset="0"/>
                <a:cs typeface="Segoe UI" pitchFamily="34" charset="0"/>
              </a:rPr>
              <a:t>WPF</a:t>
            </a:r>
          </a:p>
        </p:txBody>
      </p:sp>
      <p:sp>
        <p:nvSpPr>
          <p:cNvPr id="23" name="Rectangle 22"/>
          <p:cNvSpPr/>
          <p:nvPr/>
        </p:nvSpPr>
        <p:spPr bwMode="auto">
          <a:xfrm>
            <a:off x="4540255" y="1439862"/>
            <a:ext cx="1573774" cy="76230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098" tIns="143279" rIns="179098" bIns="143279" numCol="1" spcCol="0" rtlCol="0" fromWordArt="0" anchor="t" anchorCtr="0" forceAA="0" compatLnSpc="1">
            <a:prstTxWarp prst="textNoShape">
              <a:avLst/>
            </a:prstTxWarp>
            <a:noAutofit/>
          </a:bodyPr>
          <a:lstStyle/>
          <a:p>
            <a:pPr algn="ctr" defTabSz="913188" fontAlgn="base">
              <a:lnSpc>
                <a:spcPct val="90000"/>
              </a:lnSpc>
              <a:spcBef>
                <a:spcPct val="0"/>
              </a:spcBef>
              <a:spcAft>
                <a:spcPct val="0"/>
              </a:spcAft>
            </a:pPr>
            <a:r>
              <a:rPr lang="en-US" sz="1959" dirty="0">
                <a:gradFill>
                  <a:gsLst>
                    <a:gs pos="0">
                      <a:srgbClr val="FFFFFF"/>
                    </a:gs>
                    <a:gs pos="100000">
                      <a:srgbClr val="FFFFFF"/>
                    </a:gs>
                  </a:gsLst>
                  <a:lin ang="5400000" scaled="0"/>
                </a:gradFill>
                <a:ea typeface="Segoe UI" pitchFamily="34" charset="0"/>
                <a:cs typeface="Segoe UI" pitchFamily="34" charset="0"/>
              </a:rPr>
              <a:t>ASP.NET </a:t>
            </a:r>
            <a:endParaRPr lang="en-US" sz="1959" dirty="0" smtClean="0">
              <a:gradFill>
                <a:gsLst>
                  <a:gs pos="0">
                    <a:srgbClr val="FFFFFF"/>
                  </a:gs>
                  <a:gs pos="100000">
                    <a:srgbClr val="FFFFFF"/>
                  </a:gs>
                </a:gsLst>
                <a:lin ang="5400000" scaled="0"/>
              </a:gradFill>
              <a:ea typeface="Segoe UI" pitchFamily="34" charset="0"/>
              <a:cs typeface="Segoe UI" pitchFamily="34" charset="0"/>
            </a:endParaRPr>
          </a:p>
          <a:p>
            <a:pPr algn="ctr" defTabSz="913188" fontAlgn="base">
              <a:lnSpc>
                <a:spcPct val="90000"/>
              </a:lnSpc>
              <a:spcBef>
                <a:spcPct val="0"/>
              </a:spcBef>
              <a:spcAft>
                <a:spcPct val="0"/>
              </a:spcAft>
            </a:pPr>
            <a:r>
              <a:rPr lang="en-US" sz="1959" dirty="0" smtClean="0">
                <a:gradFill>
                  <a:gsLst>
                    <a:gs pos="0">
                      <a:srgbClr val="FFFFFF"/>
                    </a:gs>
                    <a:gs pos="100000">
                      <a:srgbClr val="FFFFFF"/>
                    </a:gs>
                  </a:gsLst>
                  <a:lin ang="5400000" scaled="0"/>
                </a:gradFill>
                <a:ea typeface="Segoe UI" pitchFamily="34" charset="0"/>
                <a:cs typeface="Segoe UI" pitchFamily="34" charset="0"/>
              </a:rPr>
              <a:t>(</a:t>
            </a:r>
            <a:r>
              <a:rPr lang="en-US" sz="1959" dirty="0">
                <a:gradFill>
                  <a:gsLst>
                    <a:gs pos="0">
                      <a:srgbClr val="FFFFFF"/>
                    </a:gs>
                    <a:gs pos="100000">
                      <a:srgbClr val="FFFFFF"/>
                    </a:gs>
                  </a:gsLst>
                  <a:lin ang="5400000" scaled="0"/>
                </a:gradFill>
                <a:ea typeface="Segoe UI" pitchFamily="34" charset="0"/>
                <a:cs typeface="Segoe UI" pitchFamily="34" charset="0"/>
              </a:rPr>
              <a:t>4 &amp; 5)</a:t>
            </a:r>
          </a:p>
        </p:txBody>
      </p:sp>
      <p:sp>
        <p:nvSpPr>
          <p:cNvPr id="24" name="Rectangle 23"/>
          <p:cNvSpPr/>
          <p:nvPr/>
        </p:nvSpPr>
        <p:spPr bwMode="auto">
          <a:xfrm>
            <a:off x="2839972" y="1439862"/>
            <a:ext cx="1629562" cy="76230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098" tIns="143279" rIns="179098" bIns="143279" numCol="1" spcCol="0" rtlCol="0" fromWordArt="0" anchor="t" anchorCtr="0" forceAA="0" compatLnSpc="1">
            <a:prstTxWarp prst="textNoShape">
              <a:avLst/>
            </a:prstTxWarp>
            <a:noAutofit/>
          </a:bodyPr>
          <a:lstStyle/>
          <a:p>
            <a:pPr algn="ctr" defTabSz="913188" fontAlgn="base">
              <a:lnSpc>
                <a:spcPct val="90000"/>
              </a:lnSpc>
              <a:spcBef>
                <a:spcPct val="0"/>
              </a:spcBef>
              <a:spcAft>
                <a:spcPct val="0"/>
              </a:spcAft>
            </a:pPr>
            <a:r>
              <a:rPr lang="en-US" sz="1959" dirty="0">
                <a:gradFill>
                  <a:gsLst>
                    <a:gs pos="0">
                      <a:srgbClr val="FFFFFF"/>
                    </a:gs>
                    <a:gs pos="100000">
                      <a:srgbClr val="FFFFFF"/>
                    </a:gs>
                  </a:gsLst>
                  <a:lin ang="5400000" scaled="0"/>
                </a:gradFill>
                <a:ea typeface="Segoe UI" pitchFamily="34" charset="0"/>
                <a:cs typeface="Segoe UI" pitchFamily="34" charset="0"/>
              </a:rPr>
              <a:t>Windows Forms</a:t>
            </a:r>
          </a:p>
        </p:txBody>
      </p:sp>
      <p:sp>
        <p:nvSpPr>
          <p:cNvPr id="25" name="Rectangle 24"/>
          <p:cNvSpPr/>
          <p:nvPr/>
        </p:nvSpPr>
        <p:spPr bwMode="auto">
          <a:xfrm>
            <a:off x="6310899" y="1439863"/>
            <a:ext cx="2445383" cy="76230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098" tIns="143279" rIns="179098" bIns="143279" numCol="1" spcCol="0" rtlCol="0" fromWordArt="0" anchor="t" anchorCtr="0" forceAA="0" compatLnSpc="1">
            <a:prstTxWarp prst="textNoShape">
              <a:avLst/>
            </a:prstTxWarp>
            <a:noAutofit/>
          </a:bodyPr>
          <a:lstStyle/>
          <a:p>
            <a:pPr algn="ctr" defTabSz="913188" fontAlgn="base">
              <a:lnSpc>
                <a:spcPct val="90000"/>
              </a:lnSpc>
              <a:spcBef>
                <a:spcPct val="0"/>
              </a:spcBef>
              <a:spcAft>
                <a:spcPct val="0"/>
              </a:spcAft>
            </a:pPr>
            <a:r>
              <a:rPr lang="en-US" sz="1959" dirty="0">
                <a:gradFill>
                  <a:gsLst>
                    <a:gs pos="0">
                      <a:srgbClr val="FFFFFF"/>
                    </a:gs>
                    <a:gs pos="100000">
                      <a:srgbClr val="FFFFFF"/>
                    </a:gs>
                  </a:gsLst>
                  <a:lin ang="5400000" scaled="0"/>
                </a:gradFill>
                <a:ea typeface="Segoe UI" pitchFamily="34" charset="0"/>
                <a:cs typeface="Segoe UI" pitchFamily="34" charset="0"/>
              </a:rPr>
              <a:t>ASP.NET 5</a:t>
            </a:r>
          </a:p>
        </p:txBody>
      </p:sp>
      <p:sp>
        <p:nvSpPr>
          <p:cNvPr id="26" name="Rectangle 25"/>
          <p:cNvSpPr/>
          <p:nvPr/>
        </p:nvSpPr>
        <p:spPr bwMode="auto">
          <a:xfrm>
            <a:off x="8863598" y="1439862"/>
            <a:ext cx="2385697" cy="76230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098" tIns="143279" rIns="179098" bIns="143279" numCol="1" spcCol="0" rtlCol="0" fromWordArt="0" anchor="t" anchorCtr="0" forceAA="0" compatLnSpc="1">
            <a:prstTxWarp prst="textNoShape">
              <a:avLst/>
            </a:prstTxWarp>
            <a:noAutofit/>
          </a:bodyPr>
          <a:lstStyle/>
          <a:p>
            <a:pPr algn="ctr" defTabSz="913188" fontAlgn="base">
              <a:lnSpc>
                <a:spcPct val="90000"/>
              </a:lnSpc>
              <a:spcBef>
                <a:spcPct val="0"/>
              </a:spcBef>
              <a:spcAft>
                <a:spcPct val="0"/>
              </a:spcAft>
            </a:pPr>
            <a:r>
              <a:rPr lang="en-US" sz="1959" dirty="0">
                <a:gradFill>
                  <a:gsLst>
                    <a:gs pos="0">
                      <a:srgbClr val="FFFFFF"/>
                    </a:gs>
                    <a:gs pos="100000">
                      <a:srgbClr val="FFFFFF"/>
                    </a:gs>
                  </a:gsLst>
                  <a:lin ang="5400000" scaled="0"/>
                </a:gradFill>
                <a:ea typeface="Segoe UI" pitchFamily="34" charset="0"/>
                <a:cs typeface="Segoe UI" pitchFamily="34" charset="0"/>
              </a:rPr>
              <a:t>Universal </a:t>
            </a:r>
            <a:endParaRPr lang="en-US" sz="1959" dirty="0" smtClean="0">
              <a:gradFill>
                <a:gsLst>
                  <a:gs pos="0">
                    <a:srgbClr val="FFFFFF"/>
                  </a:gs>
                  <a:gs pos="100000">
                    <a:srgbClr val="FFFFFF"/>
                  </a:gs>
                </a:gsLst>
                <a:lin ang="5400000" scaled="0"/>
              </a:gradFill>
              <a:ea typeface="Segoe UI" pitchFamily="34" charset="0"/>
              <a:cs typeface="Segoe UI" pitchFamily="34" charset="0"/>
            </a:endParaRPr>
          </a:p>
          <a:p>
            <a:pPr algn="ctr" defTabSz="913188" fontAlgn="base">
              <a:lnSpc>
                <a:spcPct val="90000"/>
              </a:lnSpc>
              <a:spcBef>
                <a:spcPct val="0"/>
              </a:spcBef>
              <a:spcAft>
                <a:spcPct val="0"/>
              </a:spcAft>
            </a:pPr>
            <a:r>
              <a:rPr lang="en-US" sz="1959" dirty="0" smtClean="0">
                <a:gradFill>
                  <a:gsLst>
                    <a:gs pos="0">
                      <a:srgbClr val="FFFFFF"/>
                    </a:gs>
                    <a:gs pos="100000">
                      <a:srgbClr val="FFFFFF"/>
                    </a:gs>
                  </a:gsLst>
                  <a:lin ang="5400000" scaled="0"/>
                </a:gradFill>
                <a:ea typeface="Segoe UI" pitchFamily="34" charset="0"/>
                <a:cs typeface="Segoe UI" pitchFamily="34" charset="0"/>
              </a:rPr>
              <a:t>Windows </a:t>
            </a:r>
            <a:r>
              <a:rPr lang="en-US" sz="1959" dirty="0">
                <a:gradFill>
                  <a:gsLst>
                    <a:gs pos="0">
                      <a:srgbClr val="FFFFFF"/>
                    </a:gs>
                    <a:gs pos="100000">
                      <a:srgbClr val="FFFFFF"/>
                    </a:gs>
                  </a:gsLst>
                  <a:lin ang="5400000" scaled="0"/>
                </a:gradFill>
                <a:ea typeface="Segoe UI" pitchFamily="34" charset="0"/>
                <a:cs typeface="Segoe UI" pitchFamily="34" charset="0"/>
              </a:rPr>
              <a:t>Apps</a:t>
            </a:r>
          </a:p>
        </p:txBody>
      </p:sp>
      <p:sp>
        <p:nvSpPr>
          <p:cNvPr id="27" name="Rectangle 26"/>
          <p:cNvSpPr/>
          <p:nvPr/>
        </p:nvSpPr>
        <p:spPr bwMode="auto">
          <a:xfrm>
            <a:off x="6446837" y="2940059"/>
            <a:ext cx="2247699" cy="1030184"/>
          </a:xfrm>
          <a:prstGeom prst="rect">
            <a:avLst/>
          </a:prstGeom>
          <a:solidFill>
            <a:schemeClr val="accent1"/>
          </a:solidFill>
          <a:ln w="25400" cap="flat" cmpd="sng" algn="ctr">
            <a:noFill/>
            <a:prstDash val="solid"/>
            <a:headEnd type="none" w="med" len="med"/>
            <a:tailEnd type="none" w="med" len="med"/>
          </a:ln>
          <a:effectLst/>
        </p:spPr>
        <p:txBody>
          <a:bodyPr vert="horz" wrap="square" lIns="91440" tIns="44732" rIns="89459" bIns="71566" numCol="1" rtlCol="0" anchor="t" anchorCtr="0" compatLnSpc="1">
            <a:prstTxWarp prst="textNoShape">
              <a:avLst/>
            </a:prstTxWarp>
          </a:bodyPr>
          <a:lstStyle/>
          <a:p>
            <a:pPr algn="ctr" defTabSz="912773"/>
            <a:r>
              <a:rPr lang="en-US" sz="1959" dirty="0" smtClean="0">
                <a:gradFill>
                  <a:gsLst>
                    <a:gs pos="14679">
                      <a:srgbClr val="FFFFFF"/>
                    </a:gs>
                    <a:gs pos="38000">
                      <a:srgbClr val="FFFFFF"/>
                    </a:gs>
                  </a:gsLst>
                  <a:lin ang="5400000" scaled="1"/>
                </a:gradFill>
              </a:rPr>
              <a:t>CoreCLR</a:t>
            </a:r>
            <a:endParaRPr lang="en-US" sz="1959" dirty="0">
              <a:gradFill>
                <a:gsLst>
                  <a:gs pos="14679">
                    <a:srgbClr val="FFFFFF"/>
                  </a:gs>
                  <a:gs pos="38000">
                    <a:srgbClr val="FFFFFF"/>
                  </a:gs>
                </a:gsLst>
                <a:lin ang="5400000" scaled="1"/>
              </a:gradFill>
            </a:endParaRPr>
          </a:p>
        </p:txBody>
      </p:sp>
      <p:sp>
        <p:nvSpPr>
          <p:cNvPr id="28" name="Rectangle 27"/>
          <p:cNvSpPr/>
          <p:nvPr/>
        </p:nvSpPr>
        <p:spPr bwMode="auto">
          <a:xfrm>
            <a:off x="8863598" y="2937231"/>
            <a:ext cx="2223627" cy="1033011"/>
          </a:xfrm>
          <a:prstGeom prst="rect">
            <a:avLst/>
          </a:prstGeom>
          <a:solidFill>
            <a:srgbClr val="65A2D9"/>
          </a:solidFill>
          <a:ln w="25400" cap="flat" cmpd="sng" algn="ctr">
            <a:noFill/>
            <a:prstDash val="solid"/>
            <a:headEnd type="none" w="med" len="med"/>
            <a:tailEnd type="none" w="med" len="med"/>
          </a:ln>
          <a:effectLst/>
        </p:spPr>
        <p:txBody>
          <a:bodyPr vert="horz" wrap="square" lIns="91440" tIns="44732" rIns="89459" bIns="71566" numCol="1" rtlCol="0" anchor="t" anchorCtr="0" compatLnSpc="1">
            <a:prstTxWarp prst="textNoShape">
              <a:avLst/>
            </a:prstTxWarp>
          </a:bodyPr>
          <a:lstStyle/>
          <a:p>
            <a:pPr algn="ctr" defTabSz="912773"/>
            <a:r>
              <a:rPr lang="en-US" sz="2000" dirty="0">
                <a:gradFill>
                  <a:gsLst>
                    <a:gs pos="14679">
                      <a:srgbClr val="FFFFFF"/>
                    </a:gs>
                    <a:gs pos="38000">
                      <a:srgbClr val="FFFFFF"/>
                    </a:gs>
                  </a:gsLst>
                  <a:lin ang="5400000" scaled="1"/>
                </a:gradFill>
              </a:rPr>
              <a:t>.</a:t>
            </a:r>
            <a:r>
              <a:rPr lang="en-US" sz="2000" dirty="0" smtClean="0">
                <a:gradFill>
                  <a:gsLst>
                    <a:gs pos="14679">
                      <a:srgbClr val="FFFFFF"/>
                    </a:gs>
                    <a:gs pos="38000">
                      <a:srgbClr val="FFFFFF"/>
                    </a:gs>
                  </a:gsLst>
                  <a:lin ang="5400000" scaled="1"/>
                </a:gradFill>
              </a:rPr>
              <a:t>NET Native</a:t>
            </a:r>
            <a:endParaRPr lang="en-US" sz="2000" dirty="0">
              <a:gradFill>
                <a:gsLst>
                  <a:gs pos="14679">
                    <a:srgbClr val="FFFFFF"/>
                  </a:gs>
                  <a:gs pos="38000">
                    <a:srgbClr val="FFFFFF"/>
                  </a:gs>
                </a:gsLst>
                <a:lin ang="5400000" scaled="1"/>
              </a:gradFill>
            </a:endParaRPr>
          </a:p>
        </p:txBody>
      </p:sp>
      <p:pic>
        <p:nvPicPr>
          <p:cNvPr id="29" name="Picture 2" descr="http://files.softicons.com/download/system-icons/windows-8-metro-icons-by-dakirby309/png/512x512/Folders%20&amp;%20OS/Linux.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15682" y="3401083"/>
            <a:ext cx="497950" cy="4888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049320" y="3392020"/>
            <a:ext cx="378223" cy="445299"/>
          </a:xfrm>
          <a:prstGeom prst="rect">
            <a:avLst/>
          </a:prstGeom>
          <a:ln>
            <a:noFill/>
          </a:ln>
        </p:spPr>
      </p:pic>
      <p:cxnSp>
        <p:nvCxnSpPr>
          <p:cNvPr id="31" name="Straight Connector 30"/>
          <p:cNvCxnSpPr/>
          <p:nvPr/>
        </p:nvCxnSpPr>
        <p:spPr>
          <a:xfrm>
            <a:off x="7537549" y="2196612"/>
            <a:ext cx="4286" cy="735737"/>
          </a:xfrm>
          <a:prstGeom prst="line">
            <a:avLst/>
          </a:prstGeom>
          <a:ln w="19050">
            <a:no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66278" y="2196612"/>
            <a:ext cx="7480" cy="753891"/>
          </a:xfrm>
          <a:prstGeom prst="line">
            <a:avLst/>
          </a:prstGeom>
          <a:ln w="19050">
            <a:no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6637212" y="3385272"/>
            <a:ext cx="446950" cy="453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9754548" y="3393364"/>
            <a:ext cx="446950" cy="453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3307611" y="3063539"/>
            <a:ext cx="706025" cy="71704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4661209" y="5349899"/>
            <a:ext cx="2695293" cy="906705"/>
            <a:chOff x="8498144" y="5582405"/>
            <a:chExt cx="3036958" cy="926112"/>
          </a:xfrm>
        </p:grpSpPr>
        <p:sp>
          <p:nvSpPr>
            <p:cNvPr id="37" name="Rectangle 36"/>
            <p:cNvSpPr/>
            <p:nvPr/>
          </p:nvSpPr>
          <p:spPr>
            <a:xfrm>
              <a:off x="9136472" y="5922228"/>
              <a:ext cx="2072559" cy="586289"/>
            </a:xfrm>
            <a:prstGeom prst="rect">
              <a:avLst/>
            </a:prstGeom>
            <a:ln>
              <a:noFill/>
            </a:ln>
          </p:spPr>
          <p:txBody>
            <a:bodyPr wrap="square">
              <a:spAutoFit/>
            </a:bodyPr>
            <a:lstStyle/>
            <a:p>
              <a:pPr marL="0" lvl="1" defTabSz="912773">
                <a:lnSpc>
                  <a:spcPct val="90000"/>
                </a:lnSpc>
                <a:spcAft>
                  <a:spcPts val="333"/>
                </a:spcAft>
                <a:defRPr/>
              </a:pPr>
              <a:r>
                <a:rPr lang="en-US" sz="1600" dirty="0" smtClean="0">
                  <a:solidFill>
                    <a:srgbClr val="FFFFFF"/>
                  </a:solidFill>
                </a:rPr>
                <a:t>Base class libraries</a:t>
              </a:r>
              <a:endParaRPr lang="en-US" sz="1600" dirty="0">
                <a:solidFill>
                  <a:srgbClr val="FFFFFF"/>
                </a:solidFill>
              </a:endParaRPr>
            </a:p>
            <a:p>
              <a:pPr marL="0" lvl="1" defTabSz="912773">
                <a:lnSpc>
                  <a:spcPct val="90000"/>
                </a:lnSpc>
                <a:spcAft>
                  <a:spcPts val="333"/>
                </a:spcAft>
                <a:defRPr/>
              </a:pPr>
              <a:r>
                <a:rPr lang="en-US" sz="1600" dirty="0" smtClean="0">
                  <a:solidFill>
                    <a:srgbClr val="FFFFFF"/>
                  </a:solidFill>
                </a:rPr>
                <a:t>NuGet packages</a:t>
              </a:r>
              <a:endParaRPr lang="en-US" sz="1600" dirty="0">
                <a:solidFill>
                  <a:srgbClr val="FFFFFF"/>
                </a:solidFill>
              </a:endParaRPr>
            </a:p>
          </p:txBody>
        </p:sp>
        <p:sp>
          <p:nvSpPr>
            <p:cNvPr id="38" name="Rectangle 37"/>
            <p:cNvSpPr/>
            <p:nvPr/>
          </p:nvSpPr>
          <p:spPr>
            <a:xfrm>
              <a:off x="8498144" y="5582405"/>
              <a:ext cx="3036958" cy="348944"/>
            </a:xfrm>
            <a:prstGeom prst="rect">
              <a:avLst/>
            </a:prstGeom>
            <a:ln>
              <a:noFill/>
            </a:ln>
          </p:spPr>
          <p:txBody>
            <a:bodyPr wrap="square">
              <a:spAutoFit/>
            </a:bodyPr>
            <a:lstStyle/>
            <a:p>
              <a:pPr marL="0" lvl="1" defTabSz="912773">
                <a:lnSpc>
                  <a:spcPct val="90000"/>
                </a:lnSpc>
                <a:spcAft>
                  <a:spcPts val="333"/>
                </a:spcAft>
                <a:defRPr/>
              </a:pPr>
              <a:r>
                <a:rPr lang="en-US" b="1" dirty="0" smtClean="0">
                  <a:solidFill>
                    <a:srgbClr val="FFFFFF"/>
                  </a:solidFill>
                </a:rPr>
                <a:t>Libraries</a:t>
              </a:r>
              <a:endParaRPr lang="en-US" b="1" dirty="0">
                <a:solidFill>
                  <a:srgbClr val="FFFFFF"/>
                </a:solidFill>
              </a:endParaRPr>
            </a:p>
          </p:txBody>
        </p:sp>
      </p:grpSp>
      <p:sp>
        <p:nvSpPr>
          <p:cNvPr id="39" name="Freeform 25"/>
          <p:cNvSpPr>
            <a:spLocks noEditPoints="1"/>
          </p:cNvSpPr>
          <p:nvPr/>
        </p:nvSpPr>
        <p:spPr bwMode="black">
          <a:xfrm>
            <a:off x="4784527" y="5771838"/>
            <a:ext cx="440530" cy="386680"/>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w="9525">
            <a:solidFill>
              <a:srgbClr val="000000"/>
            </a:solidFill>
            <a:round/>
            <a:headEnd/>
            <a:tailEnd/>
          </a:ln>
          <a:extLst/>
        </p:spPr>
        <p:txBody>
          <a:bodyPr vert="horz" wrap="square" lIns="82196" tIns="41098" rIns="82196" bIns="41098" numCol="1" anchor="t" anchorCtr="0" compatLnSpc="1">
            <a:prstTxWarp prst="textNoShape">
              <a:avLst/>
            </a:prstTxWarp>
          </a:bodyPr>
          <a:lstStyle/>
          <a:p>
            <a:pPr defTabSz="913251"/>
            <a:endParaRPr lang="en-US" sz="1598">
              <a:solidFill>
                <a:prstClr val="black"/>
              </a:solidFill>
            </a:endParaRPr>
          </a:p>
        </p:txBody>
      </p:sp>
      <p:sp>
        <p:nvSpPr>
          <p:cNvPr id="40" name="Rectangle 39"/>
          <p:cNvSpPr/>
          <p:nvPr/>
        </p:nvSpPr>
        <p:spPr>
          <a:xfrm>
            <a:off x="5571524" y="4806671"/>
            <a:ext cx="1151790" cy="461345"/>
          </a:xfrm>
          <a:prstGeom prst="rect">
            <a:avLst/>
          </a:prstGeom>
          <a:ln>
            <a:noFill/>
          </a:ln>
        </p:spPr>
        <p:txBody>
          <a:bodyPr wrap="none">
            <a:spAutoFit/>
          </a:bodyPr>
          <a:lstStyle/>
          <a:p>
            <a:pPr defTabSz="912773"/>
            <a:r>
              <a:rPr lang="en-US" sz="2398" dirty="0" smtClean="0">
                <a:gradFill>
                  <a:gsLst>
                    <a:gs pos="14679">
                      <a:srgbClr val="FFFFFF"/>
                    </a:gs>
                    <a:gs pos="38000">
                      <a:srgbClr val="FFFFFF"/>
                    </a:gs>
                  </a:gsLst>
                  <a:lin ang="5400000" scaled="1"/>
                </a:gradFill>
                <a:latin typeface="Segoe UI Semibold" panose="020B0702040204020203" pitchFamily="34" charset="0"/>
                <a:cs typeface="Segoe UI Semibold" panose="020B0702040204020203" pitchFamily="34" charset="0"/>
              </a:rPr>
              <a:t>Shared</a:t>
            </a:r>
            <a:endParaRPr lang="en-US" sz="2398" dirty="0">
              <a:gradFill>
                <a:gsLst>
                  <a:gs pos="14679">
                    <a:srgbClr val="FFFFFF"/>
                  </a:gs>
                  <a:gs pos="38000">
                    <a:srgbClr val="FFFFFF"/>
                  </a:gs>
                </a:gsLst>
                <a:lin ang="5400000" scaled="1"/>
              </a:gradFill>
              <a:latin typeface="Segoe UI Semibold" panose="020B0702040204020203" pitchFamily="34" charset="0"/>
              <a:cs typeface="Segoe UI Semibold" panose="020B0702040204020203" pitchFamily="34" charset="0"/>
            </a:endParaRPr>
          </a:p>
        </p:txBody>
      </p:sp>
      <p:sp>
        <p:nvSpPr>
          <p:cNvPr id="3" name="Title 2"/>
          <p:cNvSpPr>
            <a:spLocks noGrp="1"/>
          </p:cNvSpPr>
          <p:nvPr>
            <p:ph type="title"/>
          </p:nvPr>
        </p:nvSpPr>
        <p:spPr/>
        <p:txBody>
          <a:bodyPr/>
          <a:lstStyle/>
          <a:p>
            <a:r>
              <a:rPr lang="en-US" dirty="0" smtClean="0"/>
              <a:t>.NET on Linux and OS X</a:t>
            </a:r>
            <a:endParaRPr lang="en-US" dirty="0"/>
          </a:p>
        </p:txBody>
      </p:sp>
      <p:sp>
        <p:nvSpPr>
          <p:cNvPr id="53" name="Freeform 52"/>
          <p:cNvSpPr/>
          <p:nvPr/>
        </p:nvSpPr>
        <p:spPr bwMode="auto">
          <a:xfrm>
            <a:off x="1181100" y="1424940"/>
            <a:ext cx="10073640" cy="5006340"/>
          </a:xfrm>
          <a:custGeom>
            <a:avLst/>
            <a:gdLst>
              <a:gd name="connsiteX0" fmla="*/ 5113020 w 10073640"/>
              <a:gd name="connsiteY0" fmla="*/ 0 h 5006340"/>
              <a:gd name="connsiteX1" fmla="*/ 7581900 w 10073640"/>
              <a:gd name="connsiteY1" fmla="*/ 15240 h 5006340"/>
              <a:gd name="connsiteX2" fmla="*/ 7597140 w 10073640"/>
              <a:gd name="connsiteY2" fmla="*/ 3299460 h 5006340"/>
              <a:gd name="connsiteX3" fmla="*/ 10073640 w 10073640"/>
              <a:gd name="connsiteY3" fmla="*/ 3291840 h 5006340"/>
              <a:gd name="connsiteX4" fmla="*/ 10058400 w 10073640"/>
              <a:gd name="connsiteY4" fmla="*/ 5006340 h 5006340"/>
              <a:gd name="connsiteX5" fmla="*/ 0 w 10073640"/>
              <a:gd name="connsiteY5" fmla="*/ 4998720 h 5006340"/>
              <a:gd name="connsiteX6" fmla="*/ 0 w 10073640"/>
              <a:gd name="connsiteY6" fmla="*/ 3291840 h 5006340"/>
              <a:gd name="connsiteX7" fmla="*/ 5120640 w 10073640"/>
              <a:gd name="connsiteY7" fmla="*/ 3284220 h 5006340"/>
              <a:gd name="connsiteX8" fmla="*/ 5113020 w 10073640"/>
              <a:gd name="connsiteY8" fmla="*/ 0 h 500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3640" h="5006340">
                <a:moveTo>
                  <a:pt x="5113020" y="0"/>
                </a:moveTo>
                <a:lnTo>
                  <a:pt x="7581900" y="15240"/>
                </a:lnTo>
                <a:lnTo>
                  <a:pt x="7597140" y="3299460"/>
                </a:lnTo>
                <a:lnTo>
                  <a:pt x="10073640" y="3291840"/>
                </a:lnTo>
                <a:lnTo>
                  <a:pt x="10058400" y="5006340"/>
                </a:lnTo>
                <a:lnTo>
                  <a:pt x="0" y="4998720"/>
                </a:lnTo>
                <a:lnTo>
                  <a:pt x="0" y="3291840"/>
                </a:lnTo>
                <a:lnTo>
                  <a:pt x="5120640" y="3284220"/>
                </a:lnTo>
                <a:lnTo>
                  <a:pt x="5113020" y="0"/>
                </a:lnTo>
                <a:close/>
              </a:path>
            </a:pathLst>
          </a:custGeom>
          <a:noFill/>
          <a:ln w="38100">
            <a:solidFill>
              <a:srgbClr val="0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Freeform 54"/>
          <p:cNvSpPr/>
          <p:nvPr/>
        </p:nvSpPr>
        <p:spPr bwMode="auto">
          <a:xfrm>
            <a:off x="1173480" y="1424940"/>
            <a:ext cx="4945380" cy="3268980"/>
          </a:xfrm>
          <a:custGeom>
            <a:avLst/>
            <a:gdLst>
              <a:gd name="connsiteX0" fmla="*/ 0 w 4945380"/>
              <a:gd name="connsiteY0" fmla="*/ 0 h 3268980"/>
              <a:gd name="connsiteX1" fmla="*/ 15240 w 4945380"/>
              <a:gd name="connsiteY1" fmla="*/ 3253740 h 3268980"/>
              <a:gd name="connsiteX2" fmla="*/ 4945380 w 4945380"/>
              <a:gd name="connsiteY2" fmla="*/ 3268980 h 3268980"/>
              <a:gd name="connsiteX3" fmla="*/ 4937760 w 4945380"/>
              <a:gd name="connsiteY3" fmla="*/ 7620 h 3268980"/>
              <a:gd name="connsiteX4" fmla="*/ 0 w 4945380"/>
              <a:gd name="connsiteY4" fmla="*/ 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380" h="3268980">
                <a:moveTo>
                  <a:pt x="0" y="0"/>
                </a:moveTo>
                <a:lnTo>
                  <a:pt x="15240" y="3253740"/>
                </a:lnTo>
                <a:lnTo>
                  <a:pt x="4945380" y="3268980"/>
                </a:lnTo>
                <a:lnTo>
                  <a:pt x="4937760" y="7620"/>
                </a:lnTo>
                <a:lnTo>
                  <a:pt x="0" y="0"/>
                </a:lnTo>
                <a:close/>
              </a:path>
            </a:pathLst>
          </a:custGeom>
          <a:solidFill>
            <a:srgbClr val="FFFFF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Freeform 55"/>
          <p:cNvSpPr/>
          <p:nvPr/>
        </p:nvSpPr>
        <p:spPr bwMode="auto">
          <a:xfrm>
            <a:off x="8801852" y="1428750"/>
            <a:ext cx="2447173" cy="3248025"/>
          </a:xfrm>
          <a:custGeom>
            <a:avLst/>
            <a:gdLst>
              <a:gd name="connsiteX0" fmla="*/ 0 w 2390775"/>
              <a:gd name="connsiteY0" fmla="*/ 0 h 3248025"/>
              <a:gd name="connsiteX1" fmla="*/ 2390775 w 2390775"/>
              <a:gd name="connsiteY1" fmla="*/ 0 h 3248025"/>
              <a:gd name="connsiteX2" fmla="*/ 2381250 w 2390775"/>
              <a:gd name="connsiteY2" fmla="*/ 3248025 h 3248025"/>
              <a:gd name="connsiteX3" fmla="*/ 0 w 2390775"/>
              <a:gd name="connsiteY3" fmla="*/ 3248025 h 3248025"/>
              <a:gd name="connsiteX4" fmla="*/ 0 w 2390775"/>
              <a:gd name="connsiteY4" fmla="*/ 0 h 32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5" h="3248025">
                <a:moveTo>
                  <a:pt x="0" y="0"/>
                </a:moveTo>
                <a:lnTo>
                  <a:pt x="2390775" y="0"/>
                </a:lnTo>
                <a:lnTo>
                  <a:pt x="2381250" y="3248025"/>
                </a:lnTo>
                <a:lnTo>
                  <a:pt x="0" y="3248025"/>
                </a:lnTo>
                <a:lnTo>
                  <a:pt x="0" y="0"/>
                </a:lnTo>
                <a:close/>
              </a:path>
            </a:pathLst>
          </a:custGeom>
          <a:solidFill>
            <a:srgbClr val="FFFFF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a:xfrm>
            <a:off x="6265329" y="1379124"/>
            <a:ext cx="740524"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RC</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4" name="Rectangle 43"/>
          <p:cNvSpPr/>
          <p:nvPr/>
        </p:nvSpPr>
        <p:spPr>
          <a:xfrm>
            <a:off x="6265329" y="2220166"/>
            <a:ext cx="740524"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RC</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0451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4000" dirty="0" smtClean="0">
                <a:solidFill>
                  <a:srgbClr val="0072C6"/>
                </a:solidFill>
              </a:rPr>
              <a:t>Why on Linux?</a:t>
            </a:r>
            <a:endParaRPr lang="en-US" sz="40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Developers – New workloads and technologies</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Organizations – New market opportunities</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IT - Platform diversification</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IT - Server consolidation in the cloud</a:t>
            </a: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2457988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5227604"/>
            <a:ext cx="12436475" cy="176974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72C6"/>
              </a:solidFill>
              <a:ea typeface="Segoe UI" pitchFamily="34" charset="0"/>
              <a:cs typeface="Segoe UI" pitchFamily="34" charset="0"/>
            </a:endParaRPr>
          </a:p>
        </p:txBody>
      </p:sp>
      <p:sp>
        <p:nvSpPr>
          <p:cNvPr id="2" name="Title 1"/>
          <p:cNvSpPr>
            <a:spLocks noGrp="1"/>
          </p:cNvSpPr>
          <p:nvPr>
            <p:ph type="title"/>
          </p:nvPr>
        </p:nvSpPr>
        <p:spPr>
          <a:xfrm>
            <a:off x="381522" y="285008"/>
            <a:ext cx="3981931" cy="3894122"/>
          </a:xfrm>
        </p:spPr>
        <p:txBody>
          <a:bodyPr anchor="ctr"/>
          <a:lstStyle/>
          <a:p>
            <a:pPr>
              <a:lnSpc>
                <a:spcPct val="100000"/>
              </a:lnSpc>
            </a:pPr>
            <a:r>
              <a:rPr lang="en-US" sz="4000" dirty="0" smtClean="0">
                <a:solidFill>
                  <a:srgbClr val="0072C6"/>
                </a:solidFill>
              </a:rPr>
              <a:t>Dev Benefits</a:t>
            </a:r>
            <a:endParaRPr lang="en-US" sz="4000" dirty="0">
              <a:solidFill>
                <a:srgbClr val="0072C6"/>
              </a:solidFill>
            </a:endParaRPr>
          </a:p>
        </p:txBody>
      </p:sp>
      <p:sp>
        <p:nvSpPr>
          <p:cNvPr id="4" name="TextBox 3"/>
          <p:cNvSpPr txBox="1"/>
          <p:nvPr/>
        </p:nvSpPr>
        <p:spPr>
          <a:xfrm>
            <a:off x="4639031" y="285008"/>
            <a:ext cx="7390952" cy="3894122"/>
          </a:xfrm>
          <a:prstGeom prst="rect">
            <a:avLst/>
          </a:prstGeom>
          <a:noFill/>
        </p:spPr>
        <p:txBody>
          <a:bodyPr wrap="square" rtlCol="0" anchor="ctr" anchorCtr="0">
            <a:noAutofit/>
          </a:bodyPr>
          <a:lstStyle/>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Customers can run .NET apps and services in Linux</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Support in VS for developing </a:t>
            </a:r>
            <a:r>
              <a:rPr lang="en-US" sz="2000" dirty="0" err="1" smtClean="0">
                <a:solidFill>
                  <a:schemeClr val="tx1">
                    <a:lumMod val="75000"/>
                  </a:schemeClr>
                </a:solidFill>
                <a:latin typeface="Segoe UI Light"/>
              </a:rPr>
              <a:t>xPlat</a:t>
            </a:r>
            <a:r>
              <a:rPr lang="en-US" sz="2000" dirty="0" smtClean="0">
                <a:solidFill>
                  <a:schemeClr val="tx1">
                    <a:lumMod val="75000"/>
                  </a:schemeClr>
                </a:solidFill>
                <a:latin typeface="Segoe UI Light"/>
              </a:rPr>
              <a:t> .NET Apps</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Support in VS for deploying .NET apps to </a:t>
            </a:r>
            <a:r>
              <a:rPr lang="en-US" sz="2000" dirty="0" err="1" smtClean="0">
                <a:solidFill>
                  <a:schemeClr val="tx1">
                    <a:lumMod val="75000"/>
                  </a:schemeClr>
                </a:solidFill>
                <a:latin typeface="Segoe UI Light"/>
              </a:rPr>
              <a:t>Docker</a:t>
            </a:r>
            <a:endParaRPr lang="en-US" sz="2000" dirty="0" smtClean="0">
              <a:solidFill>
                <a:schemeClr val="tx1">
                  <a:lumMod val="75000"/>
                </a:schemeClr>
              </a:solidFill>
              <a:latin typeface="Segoe UI Light"/>
            </a:endParaRP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Edit, compile, and debug .NET code on OS X and Linux</a:t>
            </a:r>
          </a:p>
          <a:p>
            <a:pPr marL="290513" indent="-227013" defTabSz="896181">
              <a:spcAft>
                <a:spcPts val="1200"/>
              </a:spcAft>
              <a:buFont typeface="Arial" panose="020B0604020202020204" pitchFamily="34" charset="0"/>
              <a:buChar char="•"/>
            </a:pPr>
            <a:r>
              <a:rPr lang="en-US" sz="2000" dirty="0" smtClean="0">
                <a:solidFill>
                  <a:schemeClr val="tx1">
                    <a:lumMod val="75000"/>
                  </a:schemeClr>
                </a:solidFill>
                <a:latin typeface="Segoe UI Light"/>
              </a:rPr>
              <a:t>.NET Core is open source on </a:t>
            </a:r>
            <a:r>
              <a:rPr lang="en-US" sz="2000" dirty="0" err="1" smtClean="0">
                <a:solidFill>
                  <a:schemeClr val="tx1">
                    <a:lumMod val="75000"/>
                  </a:schemeClr>
                </a:solidFill>
                <a:latin typeface="Segoe UI Light"/>
              </a:rPr>
              <a:t>GitHub</a:t>
            </a:r>
            <a:endParaRPr lang="en-US" sz="2000" dirty="0">
              <a:solidFill>
                <a:schemeClr val="tx1">
                  <a:lumMod val="75000"/>
                </a:schemeClr>
              </a:solidFill>
              <a:latin typeface="Segoe UI Light"/>
            </a:endParaRPr>
          </a:p>
          <a:p>
            <a:pPr marL="63500" defTabSz="896181">
              <a:spcAft>
                <a:spcPts val="1200"/>
              </a:spcAft>
            </a:pPr>
            <a:endParaRPr lang="en-US" sz="2000" b="1" dirty="0">
              <a:solidFill>
                <a:schemeClr val="tx1">
                  <a:lumMod val="75000"/>
                </a:schemeClr>
              </a:solidFill>
              <a:latin typeface="Segoe UI Light"/>
            </a:endParaRPr>
          </a:p>
        </p:txBody>
      </p:sp>
      <p:pic>
        <p:nvPicPr>
          <p:cNvPr id="87" name="Picture 86" descr="Ones-and-zero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1" y="4928556"/>
            <a:ext cx="2713898" cy="1972396"/>
          </a:xfrm>
          <a:prstGeom prst="rect">
            <a:avLst/>
          </a:prstGeom>
        </p:spPr>
      </p:pic>
      <p:pic>
        <p:nvPicPr>
          <p:cNvPr id="88" name="Picture 87" descr="MS Logo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514" y="6468241"/>
            <a:ext cx="1168715" cy="250567"/>
          </a:xfrm>
          <a:prstGeom prst="rect">
            <a:avLst/>
          </a:prstGeom>
        </p:spPr>
      </p:pic>
    </p:spTree>
    <p:extLst>
      <p:ext uri="{BB962C8B-B14F-4D97-AF65-F5344CB8AC3E}">
        <p14:creationId xmlns:p14="http://schemas.microsoft.com/office/powerpoint/2010/main" val="14510426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MSVID_White_16x9_2012-08-18">
  <a:themeElements>
    <a:clrScheme name="Product Brand- white with magenta accents">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3_MSVID_White_16x9_2012-08-18">
  <a:themeElements>
    <a:clrScheme name="Product Brand- white with magenta accents">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9e0ed5b-4b74-40f3-bbc8-421ecc197817">
      <UserInfo>
        <DisplayName>Mike Whalley (Morse Best Innovation)</DisplayName>
        <AccountId>1426</AccountId>
        <AccountType/>
      </UserInfo>
    </SharedWithUsers>
    <SharingHintHash xmlns="99e0ed5b-4b74-40f3-bbc8-421ecc197817">1928115875</SharingHintHash>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BC73F1DAEAC74F91DE749CEEAC4689" ma:contentTypeVersion="2" ma:contentTypeDescription="Create a new document." ma:contentTypeScope="" ma:versionID="fb895d9cf42287086e8b35a83b38419d">
  <xsd:schema xmlns:xsd="http://www.w3.org/2001/XMLSchema" xmlns:xs="http://www.w3.org/2001/XMLSchema" xmlns:p="http://schemas.microsoft.com/office/2006/metadata/properties" xmlns:ns2="99e0ed5b-4b74-40f3-bbc8-421ecc197817" targetNamespace="http://schemas.microsoft.com/office/2006/metadata/properties" ma:root="true" ma:fieldsID="1efecc4a319571d4ac7de0933fbe901b" ns2:_="">
    <xsd:import namespace="99e0ed5b-4b74-40f3-bbc8-421ecc197817"/>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0ed5b-4b74-40f3-bbc8-421ecc1978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8EDA5D-F629-4CC5-8344-A715B6C40E41}">
  <ds:schemaRefs>
    <ds:schemaRef ds:uri="http://schemas.microsoft.com/office/2006/documentManagement/types"/>
    <ds:schemaRef ds:uri="http://schemas.openxmlformats.org/package/2006/metadata/core-properties"/>
    <ds:schemaRef ds:uri="99e0ed5b-4b74-40f3-bbc8-421ecc197817"/>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C074F89-FCF1-43A3-9C16-1EF771157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0ed5b-4b74-40f3-bbc8-421ecc1978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A61C09-8F1D-4E2F-8DDE-D787586DCA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53645</TotalTime>
  <Words>2116</Words>
  <Application>Microsoft Macintosh PowerPoint</Application>
  <PresentationFormat>Custom</PresentationFormat>
  <Paragraphs>505</Paragraphs>
  <Slides>48</Slides>
  <Notes>42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Calibri</vt:lpstr>
      <vt:lpstr>Comic Sans MS</vt:lpstr>
      <vt:lpstr>Consolas</vt:lpstr>
      <vt:lpstr>Gill Sans</vt:lpstr>
      <vt:lpstr>ＭＳ Ｐゴシック</vt:lpstr>
      <vt:lpstr>Segoe UI</vt:lpstr>
      <vt:lpstr>Segoe UI Light</vt:lpstr>
      <vt:lpstr>Segoe UI Semibold</vt:lpstr>
      <vt:lpstr>Arial</vt:lpstr>
      <vt:lpstr>2_MSVID_White_16x9_2012-08-18</vt:lpstr>
      <vt:lpstr>3_MSVID_White_16x9_2012-08-18</vt:lpstr>
      <vt:lpstr>PowerPoint Presentation</vt:lpstr>
      <vt:lpstr>PowerPoint Presentation</vt:lpstr>
      <vt:lpstr>PowerPoint Presentation</vt:lpstr>
      <vt:lpstr>Agenda</vt:lpstr>
      <vt:lpstr>PowerPoint Presentation</vt:lpstr>
      <vt:lpstr>PowerPoint Presentation</vt:lpstr>
      <vt:lpstr>.NET on Linux and OS X</vt:lpstr>
      <vt:lpstr>Why on Linux?</vt:lpstr>
      <vt:lpstr>Dev Benefits</vt:lpstr>
      <vt:lpstr>PowerPoint Presentation</vt:lpstr>
      <vt:lpstr>PowerPoint Presentation</vt:lpstr>
      <vt:lpstr>Docker Tools for Visual Studio 2015</vt:lpstr>
      <vt:lpstr>PowerPoint Presentation</vt:lpstr>
      <vt:lpstr>PowerPoint Presentation</vt:lpstr>
      <vt:lpstr>Getting the bits!</vt:lpstr>
      <vt:lpstr>Installing on OS X</vt:lpstr>
      <vt:lpstr>Installing on Linux</vt:lpstr>
      <vt:lpstr>Kestrel</vt:lpstr>
      <vt:lpstr>PowerPoint Presentation</vt:lpstr>
      <vt:lpstr>Dev Environment Options</vt:lpstr>
      <vt:lpstr>Visual Studio Code</vt:lpstr>
      <vt:lpstr>Yeoman</vt:lpstr>
      <vt:lpstr>PowerPoint Presentation</vt:lpstr>
      <vt:lpstr>What’d we just see?</vt:lpstr>
      <vt:lpstr>PowerPoint Presentation</vt:lpstr>
      <vt:lpstr>PowerPoint Presentation</vt:lpstr>
      <vt:lpstr>PowerPoint Presentation</vt:lpstr>
      <vt:lpstr>Debugging</vt:lpstr>
      <vt:lpstr>Unit Testing</vt:lpstr>
      <vt:lpstr>PowerPoint Presentation</vt:lpstr>
      <vt:lpstr>PowerPoint Presentation</vt:lpstr>
      <vt:lpstr>Deployment</vt:lpstr>
      <vt:lpstr>.NET Core On GitHub</vt:lpstr>
      <vt:lpstr>Calling Native Code</vt:lpstr>
      <vt:lpstr>Setting the Environment</vt:lpstr>
      <vt:lpstr>Performance</vt:lpstr>
      <vt:lpstr>PowerPoint Presentation</vt:lpstr>
      <vt:lpstr>PowerPoint Presentation</vt:lpstr>
      <vt:lpstr>PowerPoint Presentation</vt:lpstr>
      <vt:lpstr>Today</vt:lpstr>
      <vt:lpstr>What’s coming?</vt:lpstr>
      <vt:lpstr>Prepping your Apps</vt:lpstr>
      <vt:lpstr>Go Live!</vt:lpstr>
      <vt:lpstr>MICROSOFT SESSIONS</vt:lpstr>
      <vt:lpstr>MVP SESSIONS</vt:lpstr>
      <vt:lpstr>Resources</vt:lpstr>
      <vt:lpstr>PowerPoint Presentation</vt:lpstr>
      <vt:lpstr>Docker file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Enable application innovation</dc:title>
  <dc:creator>Erik Wirsing</dc:creator>
  <cp:lastModifiedBy>Chris Risner</cp:lastModifiedBy>
  <cp:revision>477</cp:revision>
  <cp:lastPrinted>2015-01-12T20:22:25Z</cp:lastPrinted>
  <dcterms:created xsi:type="dcterms:W3CDTF">2014-10-09T17:23:02Z</dcterms:created>
  <dcterms:modified xsi:type="dcterms:W3CDTF">2016-01-07T15:24:51Z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0x010100C7BC73F1DAEAC74F91DE749CEEAC4689</vt:lpwstr>
  </property>
</Properties>
</file>